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13"/>
  </p:notesMasterIdLst>
  <p:sldIdLst>
    <p:sldId id="256" r:id="rId2"/>
    <p:sldId id="257" r:id="rId3"/>
    <p:sldId id="258" r:id="rId4"/>
    <p:sldId id="259" r:id="rId5"/>
    <p:sldId id="269" r:id="rId6"/>
    <p:sldId id="270" r:id="rId7"/>
    <p:sldId id="266" r:id="rId8"/>
    <p:sldId id="268" r:id="rId9"/>
    <p:sldId id="261"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10" d="100"/>
          <a:sy n="110" d="100"/>
        </p:scale>
        <p:origin x="114" y="10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E713A-22BB-4C55-8028-3533386EF84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FD2EF87-F43B-4719-A6CA-FF1D4292594F}">
      <dgm:prSet/>
      <dgm:spPr/>
      <dgm:t>
        <a:bodyPr/>
        <a:lstStyle/>
        <a:p>
          <a:r>
            <a:rPr lang="en-US" dirty="0"/>
            <a:t>2. Split data – stratified (imbalanced in class)</a:t>
          </a:r>
        </a:p>
      </dgm:t>
    </dgm:pt>
    <dgm:pt modelId="{23767EE8-AF6A-4823-B4F1-B0AF70B066D3}" type="parTrans" cxnId="{E71B61B0-6313-47D5-BD61-2B64856DFB3A}">
      <dgm:prSet/>
      <dgm:spPr/>
      <dgm:t>
        <a:bodyPr/>
        <a:lstStyle/>
        <a:p>
          <a:endParaRPr lang="en-US"/>
        </a:p>
      </dgm:t>
    </dgm:pt>
    <dgm:pt modelId="{90B337FD-6BF2-4261-93A5-57D0F0D651CF}" type="sibTrans" cxnId="{E71B61B0-6313-47D5-BD61-2B64856DFB3A}">
      <dgm:prSet/>
      <dgm:spPr/>
      <dgm:t>
        <a:bodyPr/>
        <a:lstStyle/>
        <a:p>
          <a:endParaRPr lang="en-US"/>
        </a:p>
      </dgm:t>
    </dgm:pt>
    <dgm:pt modelId="{2D06739F-1A1B-4586-85FE-28111C7FBBD1}">
      <dgm:prSet/>
      <dgm:spPr/>
      <dgm:t>
        <a:bodyPr/>
        <a:lstStyle/>
        <a:p>
          <a:r>
            <a:rPr lang="en-US" dirty="0"/>
            <a:t>3. Setup </a:t>
          </a:r>
          <a:r>
            <a:rPr lang="en-US" dirty="0" err="1"/>
            <a:t>GridSearch</a:t>
          </a:r>
          <a:r>
            <a:rPr lang="en-US" dirty="0"/>
            <a:t> for hypermeters</a:t>
          </a:r>
        </a:p>
      </dgm:t>
    </dgm:pt>
    <dgm:pt modelId="{EBF9E462-E9FF-4087-A2EB-D2B069BED174}" type="parTrans" cxnId="{DC5D48A1-19EB-42C9-962E-C348C2EFE044}">
      <dgm:prSet/>
      <dgm:spPr/>
      <dgm:t>
        <a:bodyPr/>
        <a:lstStyle/>
        <a:p>
          <a:endParaRPr lang="en-US"/>
        </a:p>
      </dgm:t>
    </dgm:pt>
    <dgm:pt modelId="{CC3D18A2-944B-4FD7-AE3E-A10EDCCF58CF}" type="sibTrans" cxnId="{DC5D48A1-19EB-42C9-962E-C348C2EFE044}">
      <dgm:prSet/>
      <dgm:spPr/>
      <dgm:t>
        <a:bodyPr/>
        <a:lstStyle/>
        <a:p>
          <a:endParaRPr lang="en-US"/>
        </a:p>
      </dgm:t>
    </dgm:pt>
    <dgm:pt modelId="{A165532A-A6B6-47BA-B19B-F6BE8763CE83}">
      <dgm:prSet/>
      <dgm:spPr/>
      <dgm:t>
        <a:bodyPr/>
        <a:lstStyle/>
        <a:p>
          <a:r>
            <a:rPr lang="en-US" dirty="0"/>
            <a:t>4. Fit train data and </a:t>
          </a:r>
          <a:r>
            <a:rPr lang="en-US" dirty="0" err="1"/>
            <a:t>GridSearch</a:t>
          </a:r>
          <a:r>
            <a:rPr lang="en-US" dirty="0"/>
            <a:t> into LR, KNN, SVC, NB</a:t>
          </a:r>
        </a:p>
      </dgm:t>
    </dgm:pt>
    <dgm:pt modelId="{4E5A541B-540D-4BAE-95B9-A5D8A237A1EF}" type="parTrans" cxnId="{1E0A811A-F234-4F05-8735-6EE29F696BF6}">
      <dgm:prSet/>
      <dgm:spPr/>
      <dgm:t>
        <a:bodyPr/>
        <a:lstStyle/>
        <a:p>
          <a:endParaRPr lang="en-US"/>
        </a:p>
      </dgm:t>
    </dgm:pt>
    <dgm:pt modelId="{E4A22412-B444-48D4-8DC1-F2644F938257}" type="sibTrans" cxnId="{1E0A811A-F234-4F05-8735-6EE29F696BF6}">
      <dgm:prSet/>
      <dgm:spPr/>
      <dgm:t>
        <a:bodyPr/>
        <a:lstStyle/>
        <a:p>
          <a:endParaRPr lang="en-US"/>
        </a:p>
      </dgm:t>
    </dgm:pt>
    <dgm:pt modelId="{6BC6B3CD-E5FC-4E8D-82C6-D60FDDFF2603}">
      <dgm:prSet/>
      <dgm:spPr/>
      <dgm:t>
        <a:bodyPr/>
        <a:lstStyle/>
        <a:p>
          <a:r>
            <a:rPr lang="en-US" dirty="0"/>
            <a:t>5. Ensemble best models</a:t>
          </a:r>
        </a:p>
      </dgm:t>
    </dgm:pt>
    <dgm:pt modelId="{32005677-C14E-4D57-9227-83DABB7F73CE}" type="parTrans" cxnId="{F2CB6F71-9E58-4DD7-9C85-093C59CC50C9}">
      <dgm:prSet/>
      <dgm:spPr/>
      <dgm:t>
        <a:bodyPr/>
        <a:lstStyle/>
        <a:p>
          <a:endParaRPr lang="en-AU"/>
        </a:p>
      </dgm:t>
    </dgm:pt>
    <dgm:pt modelId="{CB0DC60B-1022-4475-ADF2-F18D6F32F3E7}" type="sibTrans" cxnId="{F2CB6F71-9E58-4DD7-9C85-093C59CC50C9}">
      <dgm:prSet/>
      <dgm:spPr/>
      <dgm:t>
        <a:bodyPr/>
        <a:lstStyle/>
        <a:p>
          <a:endParaRPr lang="en-AU"/>
        </a:p>
      </dgm:t>
    </dgm:pt>
    <dgm:pt modelId="{58BE6A41-FB5B-451D-A050-5C4F304279F5}">
      <dgm:prSet/>
      <dgm:spPr/>
      <dgm:t>
        <a:bodyPr/>
        <a:lstStyle/>
        <a:p>
          <a:r>
            <a:rPr lang="en-US" dirty="0"/>
            <a:t>1. Standardize values in numeric features</a:t>
          </a:r>
        </a:p>
      </dgm:t>
    </dgm:pt>
    <dgm:pt modelId="{3B8FEB16-C736-412E-BC60-32E9201EA8FF}" type="sibTrans" cxnId="{AB5D1CCA-B9EB-4111-9203-7B720096A35A}">
      <dgm:prSet/>
      <dgm:spPr/>
      <dgm:t>
        <a:bodyPr/>
        <a:lstStyle/>
        <a:p>
          <a:endParaRPr lang="en-US" dirty="0"/>
        </a:p>
      </dgm:t>
    </dgm:pt>
    <dgm:pt modelId="{534F4E6C-7BF8-4A20-81BD-E3538AACD8F9}" type="parTrans" cxnId="{AB5D1CCA-B9EB-4111-9203-7B720096A35A}">
      <dgm:prSet/>
      <dgm:spPr/>
      <dgm:t>
        <a:bodyPr/>
        <a:lstStyle/>
        <a:p>
          <a:endParaRPr lang="en-US"/>
        </a:p>
      </dgm:t>
    </dgm:pt>
    <dgm:pt modelId="{BC0A9780-A8D6-4172-85B7-44FF45DD3E35}" type="pres">
      <dgm:prSet presAssocID="{70BE713A-22BB-4C55-8028-3533386EF843}" presName="outerComposite" presStyleCnt="0">
        <dgm:presLayoutVars>
          <dgm:chMax val="5"/>
          <dgm:dir/>
          <dgm:resizeHandles val="exact"/>
        </dgm:presLayoutVars>
      </dgm:prSet>
      <dgm:spPr/>
    </dgm:pt>
    <dgm:pt modelId="{5619B0DE-DE95-439D-8EFF-3F6633652680}" type="pres">
      <dgm:prSet presAssocID="{70BE713A-22BB-4C55-8028-3533386EF843}" presName="dummyMaxCanvas" presStyleCnt="0">
        <dgm:presLayoutVars/>
      </dgm:prSet>
      <dgm:spPr/>
    </dgm:pt>
    <dgm:pt modelId="{6449A746-209B-454A-88B3-C244C7F09B90}" type="pres">
      <dgm:prSet presAssocID="{70BE713A-22BB-4C55-8028-3533386EF843}" presName="FiveNodes_1" presStyleLbl="node1" presStyleIdx="0" presStyleCnt="5">
        <dgm:presLayoutVars>
          <dgm:bulletEnabled val="1"/>
        </dgm:presLayoutVars>
      </dgm:prSet>
      <dgm:spPr/>
    </dgm:pt>
    <dgm:pt modelId="{E3AB5833-4EAE-4AA1-B7B1-FCB648549FD7}" type="pres">
      <dgm:prSet presAssocID="{70BE713A-22BB-4C55-8028-3533386EF843}" presName="FiveNodes_2" presStyleLbl="node1" presStyleIdx="1" presStyleCnt="5">
        <dgm:presLayoutVars>
          <dgm:bulletEnabled val="1"/>
        </dgm:presLayoutVars>
      </dgm:prSet>
      <dgm:spPr/>
    </dgm:pt>
    <dgm:pt modelId="{9467D4A2-D337-43EC-9410-794FDAD6E2F0}" type="pres">
      <dgm:prSet presAssocID="{70BE713A-22BB-4C55-8028-3533386EF843}" presName="FiveNodes_3" presStyleLbl="node1" presStyleIdx="2" presStyleCnt="5">
        <dgm:presLayoutVars>
          <dgm:bulletEnabled val="1"/>
        </dgm:presLayoutVars>
      </dgm:prSet>
      <dgm:spPr/>
    </dgm:pt>
    <dgm:pt modelId="{8D3815E0-55B4-49BB-85FE-0EC2E227BB9F}" type="pres">
      <dgm:prSet presAssocID="{70BE713A-22BB-4C55-8028-3533386EF843}" presName="FiveNodes_4" presStyleLbl="node1" presStyleIdx="3" presStyleCnt="5">
        <dgm:presLayoutVars>
          <dgm:bulletEnabled val="1"/>
        </dgm:presLayoutVars>
      </dgm:prSet>
      <dgm:spPr/>
    </dgm:pt>
    <dgm:pt modelId="{111DB546-78C0-4FF3-802B-DE51DC3E5FD3}" type="pres">
      <dgm:prSet presAssocID="{70BE713A-22BB-4C55-8028-3533386EF843}" presName="FiveNodes_5" presStyleLbl="node1" presStyleIdx="4" presStyleCnt="5">
        <dgm:presLayoutVars>
          <dgm:bulletEnabled val="1"/>
        </dgm:presLayoutVars>
      </dgm:prSet>
      <dgm:spPr/>
    </dgm:pt>
    <dgm:pt modelId="{FC4FE035-DB21-4710-8A24-5BC806D79A5B}" type="pres">
      <dgm:prSet presAssocID="{70BE713A-22BB-4C55-8028-3533386EF843}" presName="FiveConn_1-2" presStyleLbl="fgAccFollowNode1" presStyleIdx="0" presStyleCnt="4">
        <dgm:presLayoutVars>
          <dgm:bulletEnabled val="1"/>
        </dgm:presLayoutVars>
      </dgm:prSet>
      <dgm:spPr/>
    </dgm:pt>
    <dgm:pt modelId="{CEF096EE-9F06-4019-A309-7807794140E9}" type="pres">
      <dgm:prSet presAssocID="{70BE713A-22BB-4C55-8028-3533386EF843}" presName="FiveConn_2-3" presStyleLbl="fgAccFollowNode1" presStyleIdx="1" presStyleCnt="4">
        <dgm:presLayoutVars>
          <dgm:bulletEnabled val="1"/>
        </dgm:presLayoutVars>
      </dgm:prSet>
      <dgm:spPr/>
    </dgm:pt>
    <dgm:pt modelId="{C76CDCAE-0DA6-44FB-B0F7-499DFD623A3F}" type="pres">
      <dgm:prSet presAssocID="{70BE713A-22BB-4C55-8028-3533386EF843}" presName="FiveConn_3-4" presStyleLbl="fgAccFollowNode1" presStyleIdx="2" presStyleCnt="4">
        <dgm:presLayoutVars>
          <dgm:bulletEnabled val="1"/>
        </dgm:presLayoutVars>
      </dgm:prSet>
      <dgm:spPr/>
    </dgm:pt>
    <dgm:pt modelId="{89CE4752-27C5-4B29-9C9F-6D1BB138785D}" type="pres">
      <dgm:prSet presAssocID="{70BE713A-22BB-4C55-8028-3533386EF843}" presName="FiveConn_4-5" presStyleLbl="fgAccFollowNode1" presStyleIdx="3" presStyleCnt="4">
        <dgm:presLayoutVars>
          <dgm:bulletEnabled val="1"/>
        </dgm:presLayoutVars>
      </dgm:prSet>
      <dgm:spPr/>
    </dgm:pt>
    <dgm:pt modelId="{6812EA8F-BF10-4628-B5A3-EBFA84DC2694}" type="pres">
      <dgm:prSet presAssocID="{70BE713A-22BB-4C55-8028-3533386EF843}" presName="FiveNodes_1_text" presStyleLbl="node1" presStyleIdx="4" presStyleCnt="5">
        <dgm:presLayoutVars>
          <dgm:bulletEnabled val="1"/>
        </dgm:presLayoutVars>
      </dgm:prSet>
      <dgm:spPr/>
    </dgm:pt>
    <dgm:pt modelId="{8E80A0CA-4870-4419-8D25-23526E49B607}" type="pres">
      <dgm:prSet presAssocID="{70BE713A-22BB-4C55-8028-3533386EF843}" presName="FiveNodes_2_text" presStyleLbl="node1" presStyleIdx="4" presStyleCnt="5">
        <dgm:presLayoutVars>
          <dgm:bulletEnabled val="1"/>
        </dgm:presLayoutVars>
      </dgm:prSet>
      <dgm:spPr/>
    </dgm:pt>
    <dgm:pt modelId="{DEAC0197-C03A-4E5A-A810-A6820061E3E8}" type="pres">
      <dgm:prSet presAssocID="{70BE713A-22BB-4C55-8028-3533386EF843}" presName="FiveNodes_3_text" presStyleLbl="node1" presStyleIdx="4" presStyleCnt="5">
        <dgm:presLayoutVars>
          <dgm:bulletEnabled val="1"/>
        </dgm:presLayoutVars>
      </dgm:prSet>
      <dgm:spPr/>
    </dgm:pt>
    <dgm:pt modelId="{680D9A75-7B1B-4648-BAD7-BF99D07C1A4F}" type="pres">
      <dgm:prSet presAssocID="{70BE713A-22BB-4C55-8028-3533386EF843}" presName="FiveNodes_4_text" presStyleLbl="node1" presStyleIdx="4" presStyleCnt="5">
        <dgm:presLayoutVars>
          <dgm:bulletEnabled val="1"/>
        </dgm:presLayoutVars>
      </dgm:prSet>
      <dgm:spPr/>
    </dgm:pt>
    <dgm:pt modelId="{5E8FC285-517D-4DB7-877F-166BA2BC54AA}" type="pres">
      <dgm:prSet presAssocID="{70BE713A-22BB-4C55-8028-3533386EF843}" presName="FiveNodes_5_text" presStyleLbl="node1" presStyleIdx="4" presStyleCnt="5">
        <dgm:presLayoutVars>
          <dgm:bulletEnabled val="1"/>
        </dgm:presLayoutVars>
      </dgm:prSet>
      <dgm:spPr/>
    </dgm:pt>
  </dgm:ptLst>
  <dgm:cxnLst>
    <dgm:cxn modelId="{7F07CC03-F5EA-40E0-A0FD-3FF42CAEE91E}" type="presOf" srcId="{5FD2EF87-F43B-4719-A6CA-FF1D4292594F}" destId="{E3AB5833-4EAE-4AA1-B7B1-FCB648549FD7}" srcOrd="0" destOrd="0" presId="urn:microsoft.com/office/officeart/2005/8/layout/vProcess5"/>
    <dgm:cxn modelId="{1E0A811A-F234-4F05-8735-6EE29F696BF6}" srcId="{70BE713A-22BB-4C55-8028-3533386EF843}" destId="{A165532A-A6B6-47BA-B19B-F6BE8763CE83}" srcOrd="3" destOrd="0" parTransId="{4E5A541B-540D-4BAE-95B9-A5D8A237A1EF}" sibTransId="{E4A22412-B444-48D4-8DC1-F2644F938257}"/>
    <dgm:cxn modelId="{D1DE321D-2BBE-4040-95A1-1B50660443F2}" type="presOf" srcId="{58BE6A41-FB5B-451D-A050-5C4F304279F5}" destId="{6812EA8F-BF10-4628-B5A3-EBFA84DC2694}" srcOrd="1" destOrd="0" presId="urn:microsoft.com/office/officeart/2005/8/layout/vProcess5"/>
    <dgm:cxn modelId="{F1D4BF37-3298-4215-BF2E-B60DEA8F1ECC}" type="presOf" srcId="{90B337FD-6BF2-4261-93A5-57D0F0D651CF}" destId="{CEF096EE-9F06-4019-A309-7807794140E9}" srcOrd="0" destOrd="0" presId="urn:microsoft.com/office/officeart/2005/8/layout/vProcess5"/>
    <dgm:cxn modelId="{92656139-6075-499A-A93D-E73B5786B007}" type="presOf" srcId="{6BC6B3CD-E5FC-4E8D-82C6-D60FDDFF2603}" destId="{111DB546-78C0-4FF3-802B-DE51DC3E5FD3}" srcOrd="0" destOrd="0" presId="urn:microsoft.com/office/officeart/2005/8/layout/vProcess5"/>
    <dgm:cxn modelId="{9C0E873D-40A8-4D14-B077-56013B33CF13}" type="presOf" srcId="{2D06739F-1A1B-4586-85FE-28111C7FBBD1}" destId="{9467D4A2-D337-43EC-9410-794FDAD6E2F0}" srcOrd="0" destOrd="0" presId="urn:microsoft.com/office/officeart/2005/8/layout/vProcess5"/>
    <dgm:cxn modelId="{D475E85B-15A8-4F3C-AE6D-0A1F0D53CA25}" type="presOf" srcId="{2D06739F-1A1B-4586-85FE-28111C7FBBD1}" destId="{DEAC0197-C03A-4E5A-A810-A6820061E3E8}" srcOrd="1" destOrd="0" presId="urn:microsoft.com/office/officeart/2005/8/layout/vProcess5"/>
    <dgm:cxn modelId="{B2D7BB49-9D77-4A67-B573-92B8A8C7AC7D}" type="presOf" srcId="{58BE6A41-FB5B-451D-A050-5C4F304279F5}" destId="{6449A746-209B-454A-88B3-C244C7F09B90}" srcOrd="0" destOrd="0" presId="urn:microsoft.com/office/officeart/2005/8/layout/vProcess5"/>
    <dgm:cxn modelId="{BAC5E569-E5A0-4B1F-B8BC-8B798E5F8656}" type="presOf" srcId="{3B8FEB16-C736-412E-BC60-32E9201EA8FF}" destId="{FC4FE035-DB21-4710-8A24-5BC806D79A5B}" srcOrd="0" destOrd="0" presId="urn:microsoft.com/office/officeart/2005/8/layout/vProcess5"/>
    <dgm:cxn modelId="{D990E86C-B1AF-4D8F-A0F8-08F53D156374}" type="presOf" srcId="{6BC6B3CD-E5FC-4E8D-82C6-D60FDDFF2603}" destId="{5E8FC285-517D-4DB7-877F-166BA2BC54AA}" srcOrd="1" destOrd="0" presId="urn:microsoft.com/office/officeart/2005/8/layout/vProcess5"/>
    <dgm:cxn modelId="{F2CB6F71-9E58-4DD7-9C85-093C59CC50C9}" srcId="{70BE713A-22BB-4C55-8028-3533386EF843}" destId="{6BC6B3CD-E5FC-4E8D-82C6-D60FDDFF2603}" srcOrd="4" destOrd="0" parTransId="{32005677-C14E-4D57-9227-83DABB7F73CE}" sibTransId="{CB0DC60B-1022-4475-ADF2-F18D6F32F3E7}"/>
    <dgm:cxn modelId="{F0A0BE53-0C36-4C0E-8BF1-2C72AFE2E749}" type="presOf" srcId="{A165532A-A6B6-47BA-B19B-F6BE8763CE83}" destId="{8D3815E0-55B4-49BB-85FE-0EC2E227BB9F}" srcOrd="0" destOrd="0" presId="urn:microsoft.com/office/officeart/2005/8/layout/vProcess5"/>
    <dgm:cxn modelId="{D7D3C488-323A-4E30-8326-4D0853C32DE6}" type="presOf" srcId="{E4A22412-B444-48D4-8DC1-F2644F938257}" destId="{89CE4752-27C5-4B29-9C9F-6D1BB138785D}" srcOrd="0" destOrd="0" presId="urn:microsoft.com/office/officeart/2005/8/layout/vProcess5"/>
    <dgm:cxn modelId="{08B8F5A0-D0F0-460E-A896-D22A4A23DBDD}" type="presOf" srcId="{5FD2EF87-F43B-4719-A6CA-FF1D4292594F}" destId="{8E80A0CA-4870-4419-8D25-23526E49B607}" srcOrd="1" destOrd="0" presId="urn:microsoft.com/office/officeart/2005/8/layout/vProcess5"/>
    <dgm:cxn modelId="{DC5D48A1-19EB-42C9-962E-C348C2EFE044}" srcId="{70BE713A-22BB-4C55-8028-3533386EF843}" destId="{2D06739F-1A1B-4586-85FE-28111C7FBBD1}" srcOrd="2" destOrd="0" parTransId="{EBF9E462-E9FF-4087-A2EB-D2B069BED174}" sibTransId="{CC3D18A2-944B-4FD7-AE3E-A10EDCCF58CF}"/>
    <dgm:cxn modelId="{E71B61B0-6313-47D5-BD61-2B64856DFB3A}" srcId="{70BE713A-22BB-4C55-8028-3533386EF843}" destId="{5FD2EF87-F43B-4719-A6CA-FF1D4292594F}" srcOrd="1" destOrd="0" parTransId="{23767EE8-AF6A-4823-B4F1-B0AF70B066D3}" sibTransId="{90B337FD-6BF2-4261-93A5-57D0F0D651CF}"/>
    <dgm:cxn modelId="{E25074C5-EB2A-44A8-8411-1EF855498833}" type="presOf" srcId="{CC3D18A2-944B-4FD7-AE3E-A10EDCCF58CF}" destId="{C76CDCAE-0DA6-44FB-B0F7-499DFD623A3F}" srcOrd="0" destOrd="0" presId="urn:microsoft.com/office/officeart/2005/8/layout/vProcess5"/>
    <dgm:cxn modelId="{AB5D1CCA-B9EB-4111-9203-7B720096A35A}" srcId="{70BE713A-22BB-4C55-8028-3533386EF843}" destId="{58BE6A41-FB5B-451D-A050-5C4F304279F5}" srcOrd="0" destOrd="0" parTransId="{534F4E6C-7BF8-4A20-81BD-E3538AACD8F9}" sibTransId="{3B8FEB16-C736-412E-BC60-32E9201EA8FF}"/>
    <dgm:cxn modelId="{768874CE-0C86-4C48-B00A-8B065775D13D}" type="presOf" srcId="{70BE713A-22BB-4C55-8028-3533386EF843}" destId="{BC0A9780-A8D6-4172-85B7-44FF45DD3E35}" srcOrd="0" destOrd="0" presId="urn:microsoft.com/office/officeart/2005/8/layout/vProcess5"/>
    <dgm:cxn modelId="{5DFFDAD7-0950-4FBF-B705-518D13AD9418}" type="presOf" srcId="{A165532A-A6B6-47BA-B19B-F6BE8763CE83}" destId="{680D9A75-7B1B-4648-BAD7-BF99D07C1A4F}" srcOrd="1" destOrd="0" presId="urn:microsoft.com/office/officeart/2005/8/layout/vProcess5"/>
    <dgm:cxn modelId="{41A05347-3918-4C75-9C26-8CF743688B6C}" type="presParOf" srcId="{BC0A9780-A8D6-4172-85B7-44FF45DD3E35}" destId="{5619B0DE-DE95-439D-8EFF-3F6633652680}" srcOrd="0" destOrd="0" presId="urn:microsoft.com/office/officeart/2005/8/layout/vProcess5"/>
    <dgm:cxn modelId="{1493C618-9555-4C3A-97E1-C8F996D8DAB1}" type="presParOf" srcId="{BC0A9780-A8D6-4172-85B7-44FF45DD3E35}" destId="{6449A746-209B-454A-88B3-C244C7F09B90}" srcOrd="1" destOrd="0" presId="urn:microsoft.com/office/officeart/2005/8/layout/vProcess5"/>
    <dgm:cxn modelId="{8D7BAF1E-13BA-4913-8261-BBCE1359E198}" type="presParOf" srcId="{BC0A9780-A8D6-4172-85B7-44FF45DD3E35}" destId="{E3AB5833-4EAE-4AA1-B7B1-FCB648549FD7}" srcOrd="2" destOrd="0" presId="urn:microsoft.com/office/officeart/2005/8/layout/vProcess5"/>
    <dgm:cxn modelId="{32D83395-E235-41CF-B7AD-7CDD2B26CF00}" type="presParOf" srcId="{BC0A9780-A8D6-4172-85B7-44FF45DD3E35}" destId="{9467D4A2-D337-43EC-9410-794FDAD6E2F0}" srcOrd="3" destOrd="0" presId="urn:microsoft.com/office/officeart/2005/8/layout/vProcess5"/>
    <dgm:cxn modelId="{C4429468-0DE2-4C21-BA8E-F988A7DFA57D}" type="presParOf" srcId="{BC0A9780-A8D6-4172-85B7-44FF45DD3E35}" destId="{8D3815E0-55B4-49BB-85FE-0EC2E227BB9F}" srcOrd="4" destOrd="0" presId="urn:microsoft.com/office/officeart/2005/8/layout/vProcess5"/>
    <dgm:cxn modelId="{C298EA66-89CB-4743-A0B6-F3287BF1FEEE}" type="presParOf" srcId="{BC0A9780-A8D6-4172-85B7-44FF45DD3E35}" destId="{111DB546-78C0-4FF3-802B-DE51DC3E5FD3}" srcOrd="5" destOrd="0" presId="urn:microsoft.com/office/officeart/2005/8/layout/vProcess5"/>
    <dgm:cxn modelId="{8680C5F1-CD2E-4327-BE28-B25DF09E0372}" type="presParOf" srcId="{BC0A9780-A8D6-4172-85B7-44FF45DD3E35}" destId="{FC4FE035-DB21-4710-8A24-5BC806D79A5B}" srcOrd="6" destOrd="0" presId="urn:microsoft.com/office/officeart/2005/8/layout/vProcess5"/>
    <dgm:cxn modelId="{12284C93-975F-42AF-8B22-D3E56CAB4192}" type="presParOf" srcId="{BC0A9780-A8D6-4172-85B7-44FF45DD3E35}" destId="{CEF096EE-9F06-4019-A309-7807794140E9}" srcOrd="7" destOrd="0" presId="urn:microsoft.com/office/officeart/2005/8/layout/vProcess5"/>
    <dgm:cxn modelId="{7BAAB22C-D545-422F-9402-466CABC22E96}" type="presParOf" srcId="{BC0A9780-A8D6-4172-85B7-44FF45DD3E35}" destId="{C76CDCAE-0DA6-44FB-B0F7-499DFD623A3F}" srcOrd="8" destOrd="0" presId="urn:microsoft.com/office/officeart/2005/8/layout/vProcess5"/>
    <dgm:cxn modelId="{DF3D47BA-CE30-4592-A9B4-30540BDC1407}" type="presParOf" srcId="{BC0A9780-A8D6-4172-85B7-44FF45DD3E35}" destId="{89CE4752-27C5-4B29-9C9F-6D1BB138785D}" srcOrd="9" destOrd="0" presId="urn:microsoft.com/office/officeart/2005/8/layout/vProcess5"/>
    <dgm:cxn modelId="{86E7CE87-987C-47A4-B917-6B451F7DAAD3}" type="presParOf" srcId="{BC0A9780-A8D6-4172-85B7-44FF45DD3E35}" destId="{6812EA8F-BF10-4628-B5A3-EBFA84DC2694}" srcOrd="10" destOrd="0" presId="urn:microsoft.com/office/officeart/2005/8/layout/vProcess5"/>
    <dgm:cxn modelId="{32DC8E59-6633-4958-8FAB-219B0AC134D7}" type="presParOf" srcId="{BC0A9780-A8D6-4172-85B7-44FF45DD3E35}" destId="{8E80A0CA-4870-4419-8D25-23526E49B607}" srcOrd="11" destOrd="0" presId="urn:microsoft.com/office/officeart/2005/8/layout/vProcess5"/>
    <dgm:cxn modelId="{EFD94619-57E8-4AF5-A9E6-94ABD04904CE}" type="presParOf" srcId="{BC0A9780-A8D6-4172-85B7-44FF45DD3E35}" destId="{DEAC0197-C03A-4E5A-A810-A6820061E3E8}" srcOrd="12" destOrd="0" presId="urn:microsoft.com/office/officeart/2005/8/layout/vProcess5"/>
    <dgm:cxn modelId="{3DA8A2BB-E8DC-4539-B36E-99EE8D69F7D7}" type="presParOf" srcId="{BC0A9780-A8D6-4172-85B7-44FF45DD3E35}" destId="{680D9A75-7B1B-4648-BAD7-BF99D07C1A4F}" srcOrd="13" destOrd="0" presId="urn:microsoft.com/office/officeart/2005/8/layout/vProcess5"/>
    <dgm:cxn modelId="{6D455251-D0BB-479E-B50B-041A008B08D4}" type="presParOf" srcId="{BC0A9780-A8D6-4172-85B7-44FF45DD3E35}" destId="{5E8FC285-517D-4DB7-877F-166BA2BC54A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9A746-209B-454A-88B3-C244C7F09B90}">
      <dsp:nvSpPr>
        <dsp:cNvPr id="0" name=""/>
        <dsp:cNvSpPr/>
      </dsp:nvSpPr>
      <dsp:spPr>
        <a:xfrm>
          <a:off x="0" y="0"/>
          <a:ext cx="8088749" cy="715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1. Standardize values in numeric features</a:t>
          </a:r>
        </a:p>
      </dsp:txBody>
      <dsp:txXfrm>
        <a:off x="20967" y="20967"/>
        <a:ext cx="7232533" cy="673918"/>
      </dsp:txXfrm>
    </dsp:sp>
    <dsp:sp modelId="{E3AB5833-4EAE-4AA1-B7B1-FCB648549FD7}">
      <dsp:nvSpPr>
        <dsp:cNvPr id="0" name=""/>
        <dsp:cNvSpPr/>
      </dsp:nvSpPr>
      <dsp:spPr>
        <a:xfrm>
          <a:off x="604030" y="815276"/>
          <a:ext cx="8088749" cy="715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2. Split data – stratified (imbalanced in class)</a:t>
          </a:r>
        </a:p>
      </dsp:txBody>
      <dsp:txXfrm>
        <a:off x="624997" y="836243"/>
        <a:ext cx="6977481" cy="673918"/>
      </dsp:txXfrm>
    </dsp:sp>
    <dsp:sp modelId="{9467D4A2-D337-43EC-9410-794FDAD6E2F0}">
      <dsp:nvSpPr>
        <dsp:cNvPr id="0" name=""/>
        <dsp:cNvSpPr/>
      </dsp:nvSpPr>
      <dsp:spPr>
        <a:xfrm>
          <a:off x="1208060" y="1630552"/>
          <a:ext cx="8088749" cy="715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Setup </a:t>
          </a:r>
          <a:r>
            <a:rPr lang="en-US" sz="2000" kern="1200" dirty="0" err="1"/>
            <a:t>GridSearch</a:t>
          </a:r>
          <a:r>
            <a:rPr lang="en-US" sz="2000" kern="1200" dirty="0"/>
            <a:t> for hypermeters</a:t>
          </a:r>
        </a:p>
      </dsp:txBody>
      <dsp:txXfrm>
        <a:off x="1229027" y="1651519"/>
        <a:ext cx="6977481" cy="673918"/>
      </dsp:txXfrm>
    </dsp:sp>
    <dsp:sp modelId="{8D3815E0-55B4-49BB-85FE-0EC2E227BB9F}">
      <dsp:nvSpPr>
        <dsp:cNvPr id="0" name=""/>
        <dsp:cNvSpPr/>
      </dsp:nvSpPr>
      <dsp:spPr>
        <a:xfrm>
          <a:off x="1812090" y="2445828"/>
          <a:ext cx="8088749" cy="715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 Fit train data and </a:t>
          </a:r>
          <a:r>
            <a:rPr lang="en-US" sz="2000" kern="1200" dirty="0" err="1"/>
            <a:t>GridSearch</a:t>
          </a:r>
          <a:r>
            <a:rPr lang="en-US" sz="2000" kern="1200" dirty="0"/>
            <a:t> into LR, KNN, SVC, NB</a:t>
          </a:r>
        </a:p>
      </dsp:txBody>
      <dsp:txXfrm>
        <a:off x="1833057" y="2466795"/>
        <a:ext cx="6977481" cy="673918"/>
      </dsp:txXfrm>
    </dsp:sp>
    <dsp:sp modelId="{111DB546-78C0-4FF3-802B-DE51DC3E5FD3}">
      <dsp:nvSpPr>
        <dsp:cNvPr id="0" name=""/>
        <dsp:cNvSpPr/>
      </dsp:nvSpPr>
      <dsp:spPr>
        <a:xfrm>
          <a:off x="2416120" y="3261104"/>
          <a:ext cx="8088749" cy="715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5. Ensemble best models</a:t>
          </a:r>
        </a:p>
      </dsp:txBody>
      <dsp:txXfrm>
        <a:off x="2437087" y="3282071"/>
        <a:ext cx="6977481" cy="673918"/>
      </dsp:txXfrm>
    </dsp:sp>
    <dsp:sp modelId="{FC4FE035-DB21-4710-8A24-5BC806D79A5B}">
      <dsp:nvSpPr>
        <dsp:cNvPr id="0" name=""/>
        <dsp:cNvSpPr/>
      </dsp:nvSpPr>
      <dsp:spPr>
        <a:xfrm>
          <a:off x="7623445" y="522969"/>
          <a:ext cx="465303" cy="46530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7728138" y="522969"/>
        <a:ext cx="255917" cy="350141"/>
      </dsp:txXfrm>
    </dsp:sp>
    <dsp:sp modelId="{CEF096EE-9F06-4019-A309-7807794140E9}">
      <dsp:nvSpPr>
        <dsp:cNvPr id="0" name=""/>
        <dsp:cNvSpPr/>
      </dsp:nvSpPr>
      <dsp:spPr>
        <a:xfrm>
          <a:off x="8227475" y="1338246"/>
          <a:ext cx="465303" cy="46530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332168" y="1338246"/>
        <a:ext cx="255917" cy="350141"/>
      </dsp:txXfrm>
    </dsp:sp>
    <dsp:sp modelId="{C76CDCAE-0DA6-44FB-B0F7-499DFD623A3F}">
      <dsp:nvSpPr>
        <dsp:cNvPr id="0" name=""/>
        <dsp:cNvSpPr/>
      </dsp:nvSpPr>
      <dsp:spPr>
        <a:xfrm>
          <a:off x="8831505" y="2141591"/>
          <a:ext cx="465303" cy="46530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936198" y="2141591"/>
        <a:ext cx="255917" cy="350141"/>
      </dsp:txXfrm>
    </dsp:sp>
    <dsp:sp modelId="{89CE4752-27C5-4B29-9C9F-6D1BB138785D}">
      <dsp:nvSpPr>
        <dsp:cNvPr id="0" name=""/>
        <dsp:cNvSpPr/>
      </dsp:nvSpPr>
      <dsp:spPr>
        <a:xfrm>
          <a:off x="9435536" y="2964821"/>
          <a:ext cx="465303" cy="46530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540229" y="2964821"/>
        <a:ext cx="255917" cy="35014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60767-4D3E-44F7-AEE8-0E802C9A38A1}" type="datetimeFigureOut">
              <a:rPr lang="en-AU" smtClean="0"/>
              <a:t>4/07/2024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25A53-00A8-45E8-930E-ED2D8BA40616}" type="slidenum">
              <a:rPr lang="en-AU" smtClean="0"/>
              <a:t>‹#›</a:t>
            </a:fld>
            <a:endParaRPr lang="en-AU"/>
          </a:p>
        </p:txBody>
      </p:sp>
    </p:spTree>
    <p:extLst>
      <p:ext uri="{BB962C8B-B14F-4D97-AF65-F5344CB8AC3E}">
        <p14:creationId xmlns:p14="http://schemas.microsoft.com/office/powerpoint/2010/main" val="151286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87C25A53-00A8-45E8-930E-ED2D8BA40616}" type="slidenum">
              <a:rPr lang="en-AU" smtClean="0"/>
              <a:t>1</a:t>
            </a:fld>
            <a:endParaRPr lang="en-AU"/>
          </a:p>
        </p:txBody>
      </p:sp>
    </p:spTree>
    <p:extLst>
      <p:ext uri="{BB962C8B-B14F-4D97-AF65-F5344CB8AC3E}">
        <p14:creationId xmlns:p14="http://schemas.microsoft.com/office/powerpoint/2010/main" val="93838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45A015F0-04DA-4F51-8B47-EE4A2E7F6A9D}" type="datetime1">
              <a:rPr lang="en-US" smtClean="0"/>
              <a:t>7/4/2024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413281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D700F89A-6812-46D3-A097-A24AD7325018}" type="datetime1">
              <a:rPr lang="en-US" smtClean="0"/>
              <a:t>7/4/2024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29659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71D8256E-A8B3-4891-97BB-15F724BC58A6}" type="datetime1">
              <a:rPr lang="en-US" smtClean="0"/>
              <a:t>7/4/2024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32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81A9B8E4-FEF0-41BC-8974-119E4B32506A}" type="datetime1">
              <a:rPr lang="en-US" smtClean="0"/>
              <a:t>7/4/2024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2026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BD6CDD9A-7C25-4C32-B26B-C1C8BA6176AB}" type="datetime1">
              <a:rPr lang="en-US" smtClean="0"/>
              <a:t>7/4/2024</a:t>
            </a:fld>
            <a:endParaRPr lang="en-US" dirty="0"/>
          </a:p>
        </p:txBody>
      </p:sp>
    </p:spTree>
    <p:extLst>
      <p:ext uri="{BB962C8B-B14F-4D97-AF65-F5344CB8AC3E}">
        <p14:creationId xmlns:p14="http://schemas.microsoft.com/office/powerpoint/2010/main" val="248618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844EE196-747C-4358-942E-E8DB36881483}" type="datetime1">
              <a:rPr lang="en-US" smtClean="0"/>
              <a:t>7/4/2024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05134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E6692F12-E874-43D1-AE50-2EAAE4C12B6F}" type="datetime1">
              <a:rPr lang="en-US" smtClean="0"/>
              <a:t>7/4/2024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25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2C3F0233-9C95-4B31-92A3-1730997229FB}" type="datetime1">
              <a:rPr lang="en-US" smtClean="0"/>
              <a:t>7/4/2024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37230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7D3173B0-8FD2-4C3A-8682-B055720AFB09}" type="datetime1">
              <a:rPr lang="en-US" smtClean="0"/>
              <a:t>7/4/2024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30952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7F1AE193-CCA5-4755-98A2-2CE2335AE2DD}" type="datetime1">
              <a:rPr lang="en-US" smtClean="0"/>
              <a:t>7/4/2024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7106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E72A7B16-5B69-45BF-A6B5-E08E21E997E1}" type="datetime1">
              <a:rPr lang="en-US" smtClean="0"/>
              <a:t>7/4/2024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64952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B8CD7073-F177-4B58-A463-0BC8259CA301}" type="datetime1">
              <a:rPr lang="en-US" smtClean="0"/>
              <a:t>7/4/2024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40750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4" r:id="rId6"/>
    <p:sldLayoutId id="2147483710" r:id="rId7"/>
    <p:sldLayoutId id="2147483711" r:id="rId8"/>
    <p:sldLayoutId id="2147483712" r:id="rId9"/>
    <p:sldLayoutId id="2147483713" r:id="rId10"/>
    <p:sldLayoutId id="2147483715" r:id="rId11"/>
  </p:sldLayoutIdLst>
  <p:hf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aihw.gov.au/reports/chronic-kidney-disease/chronic-kidney-disease/contents/abou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chive.ics.uci.edu/dataset/336/chronic+kidney+diseas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1" name="Rectangle 200">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108C4C9-66A3-03DB-A811-0D2FB8440D83}"/>
              </a:ext>
            </a:extLst>
          </p:cNvPr>
          <p:cNvSpPr>
            <a:spLocks noGrp="1"/>
          </p:cNvSpPr>
          <p:nvPr>
            <p:ph type="ctrTitle"/>
          </p:nvPr>
        </p:nvSpPr>
        <p:spPr>
          <a:xfrm>
            <a:off x="1180531" y="1346268"/>
            <a:ext cx="5274860" cy="3066706"/>
          </a:xfrm>
        </p:spPr>
        <p:txBody>
          <a:bodyPr anchor="b">
            <a:normAutofit/>
          </a:bodyPr>
          <a:lstStyle/>
          <a:p>
            <a:pPr>
              <a:lnSpc>
                <a:spcPct val="110000"/>
              </a:lnSpc>
            </a:pPr>
            <a:r>
              <a:rPr lang="en-AU" sz="4600" dirty="0"/>
              <a:t>Chronic Kidney Disease Prediction</a:t>
            </a:r>
          </a:p>
        </p:txBody>
      </p:sp>
      <p:sp>
        <p:nvSpPr>
          <p:cNvPr id="3" name="Subtitle 2">
            <a:extLst>
              <a:ext uri="{FF2B5EF4-FFF2-40B4-BE49-F238E27FC236}">
                <a16:creationId xmlns:a16="http://schemas.microsoft.com/office/drawing/2014/main" id="{1712D2BC-CA3A-1B79-DB92-6F61060E20A3}"/>
              </a:ext>
            </a:extLst>
          </p:cNvPr>
          <p:cNvSpPr>
            <a:spLocks noGrp="1"/>
          </p:cNvSpPr>
          <p:nvPr>
            <p:ph type="subTitle" idx="1"/>
          </p:nvPr>
        </p:nvSpPr>
        <p:spPr>
          <a:xfrm>
            <a:off x="1201212" y="4412974"/>
            <a:ext cx="4524024" cy="1576188"/>
          </a:xfrm>
        </p:spPr>
        <p:txBody>
          <a:bodyPr anchor="t">
            <a:normAutofit/>
          </a:bodyPr>
          <a:lstStyle/>
          <a:p>
            <a:r>
              <a:rPr lang="en-US" dirty="0"/>
              <a:t>2</a:t>
            </a:r>
            <a:r>
              <a:rPr lang="en-US" baseline="30000" dirty="0"/>
              <a:t>nd</a:t>
            </a:r>
            <a:r>
              <a:rPr lang="en-US" dirty="0"/>
              <a:t> Mini Project</a:t>
            </a:r>
          </a:p>
          <a:p>
            <a:r>
              <a:rPr lang="en-US" dirty="0"/>
              <a:t>Ton Nattapan</a:t>
            </a:r>
            <a:endParaRPr lang="en-AU" dirty="0"/>
          </a:p>
        </p:txBody>
      </p:sp>
      <p:sp>
        <p:nvSpPr>
          <p:cNvPr id="203" name="Freeform: Shape 202">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 name="Freeform: Shape 204">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1" name="Freeform: Shape 210">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CC3723CE-5ED2-D151-101B-58220CCA60C2}"/>
              </a:ext>
            </a:extLst>
          </p:cNvPr>
          <p:cNvPicPr>
            <a:picLocks noChangeAspect="1"/>
          </p:cNvPicPr>
          <p:nvPr/>
        </p:nvPicPr>
        <p:blipFill rotWithShape="1">
          <a:blip r:embed="rId3"/>
          <a:srcRect l="13456" r="13578"/>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5" name="Slide Number Placeholder 4">
            <a:extLst>
              <a:ext uri="{FF2B5EF4-FFF2-40B4-BE49-F238E27FC236}">
                <a16:creationId xmlns:a16="http://schemas.microsoft.com/office/drawing/2014/main" id="{37607014-2C8F-D990-02BD-EF5B7B064794}"/>
              </a:ext>
            </a:extLst>
          </p:cNvPr>
          <p:cNvSpPr>
            <a:spLocks noGrp="1"/>
          </p:cNvSpPr>
          <p:nvPr>
            <p:ph type="sldNum" sz="quarter" idx="12"/>
          </p:nvPr>
        </p:nvSpPr>
        <p:spPr/>
        <p:txBody>
          <a:bodyPr/>
          <a:lstStyle/>
          <a:p>
            <a:fld id="{FAEF9944-A4F6-4C59-AEBD-678D6480B8EA}" type="slidenum">
              <a:rPr lang="en-US" smtClean="0"/>
              <a:pPr/>
              <a:t>1</a:t>
            </a:fld>
            <a:endParaRPr lang="en-US" dirty="0"/>
          </a:p>
        </p:txBody>
      </p:sp>
    </p:spTree>
    <p:extLst>
      <p:ext uri="{BB962C8B-B14F-4D97-AF65-F5344CB8AC3E}">
        <p14:creationId xmlns:p14="http://schemas.microsoft.com/office/powerpoint/2010/main" val="38746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82373"/>
            <a:ext cx="10580914" cy="1344612"/>
          </a:xfrm>
        </p:spPr>
        <p:txBody>
          <a:bodyPr anchor="b">
            <a:normAutofit/>
          </a:bodyPr>
          <a:lstStyle/>
          <a:p>
            <a:r>
              <a:rPr lang="en-US" dirty="0"/>
              <a:t>Summary of the study</a:t>
            </a:r>
            <a:endParaRPr lang="en-AU" dirty="0"/>
          </a:p>
        </p:txBody>
      </p:sp>
      <p:sp>
        <p:nvSpPr>
          <p:cNvPr id="5" name="Content Placeholder 2">
            <a:extLst>
              <a:ext uri="{FF2B5EF4-FFF2-40B4-BE49-F238E27FC236}">
                <a16:creationId xmlns:a16="http://schemas.microsoft.com/office/drawing/2014/main" id="{FA703E63-0DFA-E43B-3D6D-1BDF4E06B64C}"/>
              </a:ext>
            </a:extLst>
          </p:cNvPr>
          <p:cNvSpPr>
            <a:spLocks noGrp="1"/>
          </p:cNvSpPr>
          <p:nvPr>
            <p:ph idx="1"/>
          </p:nvPr>
        </p:nvSpPr>
        <p:spPr>
          <a:xfrm>
            <a:off x="805543" y="2107097"/>
            <a:ext cx="10580914" cy="4474678"/>
          </a:xfrm>
        </p:spPr>
        <p:txBody>
          <a:bodyPr>
            <a:normAutofit fontScale="85000" lnSpcReduction="20000"/>
          </a:bodyPr>
          <a:lstStyle/>
          <a:p>
            <a:pPr marL="342900" indent="-342900">
              <a:buAutoNum type="arabicPeriod"/>
            </a:pPr>
            <a:r>
              <a:rPr lang="en-US" b="1" dirty="0"/>
              <a:t>Chronic Kidney Disease Prediction: </a:t>
            </a:r>
            <a:r>
              <a:rPr lang="en-US" sz="1800" i="0" dirty="0"/>
              <a:t>Chronic Kidney Disease can be accurately predicted based on pathology laboratory tests.</a:t>
            </a:r>
          </a:p>
          <a:p>
            <a:pPr marL="342900" indent="-342900">
              <a:buAutoNum type="arabicPeriod"/>
            </a:pPr>
            <a:endParaRPr lang="en-US" sz="1800" i="0" dirty="0"/>
          </a:p>
          <a:p>
            <a:pPr marL="342900" lvl="0" indent="-342900">
              <a:buFont typeface="+mj-lt"/>
              <a:buAutoNum type="arabicPeriod"/>
            </a:pPr>
            <a:r>
              <a:rPr lang="en-US" b="1" dirty="0">
                <a:solidFill>
                  <a:prstClr val="black">
                    <a:lumMod val="75000"/>
                    <a:lumOff val="25000"/>
                  </a:prstClr>
                </a:solidFill>
              </a:rPr>
              <a:t>EDA Discoveries: </a:t>
            </a:r>
            <a:r>
              <a:rPr lang="en-US" sz="1800" i="0" dirty="0"/>
              <a:t>Hypertension, Diabetes, and Chronic Kidney Disease are highly correlated. Having one of these conditions significantly increases the likelihood of developing another.</a:t>
            </a:r>
          </a:p>
          <a:p>
            <a:pPr marL="342900" lvl="0" indent="-342900">
              <a:buFont typeface="+mj-lt"/>
              <a:buAutoNum type="arabicPeriod"/>
            </a:pPr>
            <a:endParaRPr lang="en-US" sz="1800" i="0" dirty="0"/>
          </a:p>
          <a:p>
            <a:pPr marL="342900" indent="-342900">
              <a:buFont typeface="+mj-lt"/>
              <a:buAutoNum type="arabicPeriod"/>
            </a:pPr>
            <a:r>
              <a:rPr lang="en-AU" b="1" dirty="0"/>
              <a:t>Population Variability</a:t>
            </a:r>
            <a:r>
              <a:rPr lang="en-AU" dirty="0"/>
              <a:t>: </a:t>
            </a:r>
            <a:r>
              <a:rPr lang="en-US" dirty="0"/>
              <a:t>Prediction results may vary across different population groups.</a:t>
            </a:r>
          </a:p>
          <a:p>
            <a:pPr marL="342900" indent="-342900">
              <a:buFont typeface="+mj-lt"/>
              <a:buAutoNum type="arabicPeriod"/>
            </a:pPr>
            <a:endParaRPr lang="en-US" dirty="0"/>
          </a:p>
          <a:p>
            <a:pPr marL="342900" indent="-342900">
              <a:buFont typeface="+mj-lt"/>
              <a:buAutoNum type="arabicPeriod"/>
            </a:pPr>
            <a:r>
              <a:rPr lang="en-AU" b="1" dirty="0"/>
              <a:t>Importance of Early Identification</a:t>
            </a:r>
            <a:r>
              <a:rPr lang="en-AU" dirty="0"/>
              <a:t>: </a:t>
            </a:r>
            <a:r>
              <a:rPr lang="en-US" dirty="0"/>
              <a:t>Chronic Kidney Disease often does not show symptoms until stage 3. Early identification is crucial for slowing or halting the progression of the disease. Regular pathology laboratory tests are highly effective and accurate for disease prediction. </a:t>
            </a:r>
          </a:p>
        </p:txBody>
      </p:sp>
      <p:sp>
        <p:nvSpPr>
          <p:cNvPr id="3" name="Slide Number Placeholder 2">
            <a:extLst>
              <a:ext uri="{FF2B5EF4-FFF2-40B4-BE49-F238E27FC236}">
                <a16:creationId xmlns:a16="http://schemas.microsoft.com/office/drawing/2014/main" id="{CF4B0E4D-4664-6F39-6511-30BA90EF0435}"/>
              </a:ext>
            </a:extLst>
          </p:cNvPr>
          <p:cNvSpPr>
            <a:spLocks noGrp="1"/>
          </p:cNvSpPr>
          <p:nvPr>
            <p:ph type="sldNum" sz="quarter" idx="12"/>
          </p:nvPr>
        </p:nvSpPr>
        <p:spPr/>
        <p:txBody>
          <a:bodyPr/>
          <a:lstStyle/>
          <a:p>
            <a:pPr algn="l"/>
            <a:fld id="{FAEF9944-A4F6-4C59-AEBD-678D6480B8EA}" type="slidenum">
              <a:rPr lang="en-US" smtClean="0"/>
              <a:pPr algn="l"/>
              <a:t>10</a:t>
            </a:fld>
            <a:endParaRPr lang="en-US" dirty="0"/>
          </a:p>
        </p:txBody>
      </p:sp>
    </p:spTree>
    <p:extLst>
      <p:ext uri="{BB962C8B-B14F-4D97-AF65-F5344CB8AC3E}">
        <p14:creationId xmlns:p14="http://schemas.microsoft.com/office/powerpoint/2010/main" val="11455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5" name="Rectangle 3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6090045" y="1346200"/>
            <a:ext cx="5624118" cy="3284538"/>
          </a:xfrm>
        </p:spPr>
        <p:txBody>
          <a:bodyPr vert="horz" lIns="109728" tIns="109728" rIns="109728" bIns="91440" rtlCol="0" anchor="b">
            <a:normAutofit/>
          </a:bodyPr>
          <a:lstStyle/>
          <a:p>
            <a:pPr>
              <a:lnSpc>
                <a:spcPct val="120000"/>
              </a:lnSpc>
            </a:pPr>
            <a:r>
              <a:rPr lang="en-US" sz="5400" dirty="0">
                <a:solidFill>
                  <a:schemeClr val="tx1">
                    <a:lumMod val="85000"/>
                    <a:lumOff val="15000"/>
                  </a:schemeClr>
                </a:solidFill>
              </a:rPr>
              <a:t>Q&amp;A</a:t>
            </a:r>
          </a:p>
        </p:txBody>
      </p:sp>
      <p:sp>
        <p:nvSpPr>
          <p:cNvPr id="37" name="Freeform: Shape 36">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7FE84CAA-E2BD-5AA8-3344-65D3AF76D924}"/>
              </a:ext>
            </a:extLst>
          </p:cNvPr>
          <p:cNvPicPr>
            <a:picLocks noChangeAspect="1"/>
          </p:cNvPicPr>
          <p:nvPr/>
        </p:nvPicPr>
        <p:blipFill rotWithShape="1">
          <a:blip r:embed="rId2"/>
          <a:srcRect l="13244" r="13367"/>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41" name="Freeform: Shape 40">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Slide Number Placeholder 8">
            <a:extLst>
              <a:ext uri="{FF2B5EF4-FFF2-40B4-BE49-F238E27FC236}">
                <a16:creationId xmlns:a16="http://schemas.microsoft.com/office/drawing/2014/main" id="{E4A093C4-6EDF-9BC0-90D7-BDA1B386AE0E}"/>
              </a:ext>
            </a:extLst>
          </p:cNvPr>
          <p:cNvSpPr>
            <a:spLocks noGrp="1"/>
          </p:cNvSpPr>
          <p:nvPr>
            <p:ph type="sldNum" sz="quarter" idx="12"/>
          </p:nvPr>
        </p:nvSpPr>
        <p:spPr/>
        <p:txBody>
          <a:bodyPr/>
          <a:lstStyle/>
          <a:p>
            <a:pPr algn="l"/>
            <a:fld id="{FAEF9944-A4F6-4C59-AEBD-678D6480B8EA}" type="slidenum">
              <a:rPr lang="en-US" smtClean="0"/>
              <a:pPr algn="l"/>
              <a:t>11</a:t>
            </a:fld>
            <a:endParaRPr lang="en-US" dirty="0"/>
          </a:p>
        </p:txBody>
      </p:sp>
    </p:spTree>
    <p:extLst>
      <p:ext uri="{BB962C8B-B14F-4D97-AF65-F5344CB8AC3E}">
        <p14:creationId xmlns:p14="http://schemas.microsoft.com/office/powerpoint/2010/main" val="233870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7" name="Group 16">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8" name="Freeform: Shape 17">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99F4237E-05ED-87AE-8101-D537360A55FA}"/>
              </a:ext>
            </a:extLst>
          </p:cNvPr>
          <p:cNvSpPr>
            <a:spLocks noGrp="1"/>
          </p:cNvSpPr>
          <p:nvPr>
            <p:ph type="title"/>
          </p:nvPr>
        </p:nvSpPr>
        <p:spPr>
          <a:xfrm>
            <a:off x="805543" y="382373"/>
            <a:ext cx="10580914" cy="1344612"/>
          </a:xfrm>
        </p:spPr>
        <p:txBody>
          <a:bodyPr anchor="b">
            <a:normAutofit/>
          </a:bodyPr>
          <a:lstStyle/>
          <a:p>
            <a:r>
              <a:rPr lang="en-US" dirty="0"/>
              <a:t>Why this study?</a:t>
            </a:r>
            <a:endParaRPr lang="en-AU" dirty="0"/>
          </a:p>
        </p:txBody>
      </p:sp>
      <p:sp>
        <p:nvSpPr>
          <p:cNvPr id="3" name="Content Placeholder 2">
            <a:extLst>
              <a:ext uri="{FF2B5EF4-FFF2-40B4-BE49-F238E27FC236}">
                <a16:creationId xmlns:a16="http://schemas.microsoft.com/office/drawing/2014/main" id="{252B2E30-75D1-11A7-EEFF-98A0A22BDA07}"/>
              </a:ext>
            </a:extLst>
          </p:cNvPr>
          <p:cNvSpPr>
            <a:spLocks noGrp="1"/>
          </p:cNvSpPr>
          <p:nvPr>
            <p:ph idx="1"/>
          </p:nvPr>
        </p:nvSpPr>
        <p:spPr>
          <a:xfrm>
            <a:off x="805543" y="1983271"/>
            <a:ext cx="10580914" cy="3936136"/>
          </a:xfrm>
        </p:spPr>
        <p:txBody>
          <a:bodyPr>
            <a:noAutofit/>
          </a:bodyPr>
          <a:lstStyle/>
          <a:p>
            <a:pPr marL="285750" indent="-285750">
              <a:buFont typeface="Arial" panose="020B0604020202020204" pitchFamily="34" charset="0"/>
              <a:buChar char="•"/>
            </a:pPr>
            <a:r>
              <a:rPr lang="en-US" sz="1600" b="1" dirty="0"/>
              <a:t>Personal</a:t>
            </a:r>
            <a:r>
              <a:rPr lang="en-US" sz="1600" dirty="0"/>
              <a:t> experience with the potential of Chronic Kidney Disease (CKD) and a friend who currently needs a kidney transplant.</a:t>
            </a:r>
          </a:p>
          <a:p>
            <a:pPr marL="285750" indent="-285750">
              <a:buFont typeface="Arial" panose="020B0604020202020204" pitchFamily="34" charset="0"/>
              <a:buChar char="•"/>
            </a:pPr>
            <a:r>
              <a:rPr lang="en-US" sz="1600" dirty="0"/>
              <a:t>**CKD contributed to around </a:t>
            </a:r>
            <a:r>
              <a:rPr lang="en-US" sz="1600" b="1" dirty="0"/>
              <a:t>10% of all deaths in Australia</a:t>
            </a:r>
            <a:r>
              <a:rPr lang="en-US" sz="1600" dirty="0"/>
              <a:t> in recent years.</a:t>
            </a:r>
          </a:p>
          <a:p>
            <a:pPr marL="285750" indent="-285750">
              <a:buFont typeface="Arial" panose="020B0604020202020204" pitchFamily="34" charset="0"/>
              <a:buChar char="•"/>
            </a:pPr>
            <a:r>
              <a:rPr lang="en-US" sz="1600" dirty="0"/>
              <a:t>**The number of people </a:t>
            </a:r>
            <a:r>
              <a:rPr lang="en-US" sz="1400" dirty="0"/>
              <a:t>requiring</a:t>
            </a:r>
            <a:r>
              <a:rPr lang="en-US" sz="1600" dirty="0"/>
              <a:t> dialysis or kidney transplants continues to rise.</a:t>
            </a:r>
          </a:p>
          <a:p>
            <a:pPr marL="285750" indent="-285750">
              <a:buFont typeface="Arial" panose="020B0604020202020204" pitchFamily="34" charset="0"/>
              <a:buChar char="•"/>
            </a:pPr>
            <a:r>
              <a:rPr lang="en-US" sz="1600" b="1" dirty="0"/>
              <a:t>Early identification </a:t>
            </a:r>
            <a:r>
              <a:rPr lang="en-US" sz="1600" dirty="0"/>
              <a:t>of kidney disease allows for timely intervention, which can slow or halt the progression of the disease.</a:t>
            </a:r>
          </a:p>
          <a:p>
            <a:pPr marL="285750" indent="-285750">
              <a:buFont typeface="Arial" panose="020B0604020202020204" pitchFamily="34" charset="0"/>
              <a:buChar char="•"/>
            </a:pPr>
            <a:r>
              <a:rPr lang="en-US" sz="1600" b="1" dirty="0"/>
              <a:t>Early treatment </a:t>
            </a:r>
            <a:r>
              <a:rPr lang="en-US" sz="1600" dirty="0"/>
              <a:t>can help prevent complications.</a:t>
            </a:r>
          </a:p>
          <a:p>
            <a:pPr marL="285750" indent="-285750">
              <a:buFont typeface="Arial" panose="020B0604020202020204" pitchFamily="34" charset="0"/>
              <a:buChar char="•"/>
            </a:pPr>
            <a:r>
              <a:rPr lang="en-US" sz="1600" dirty="0"/>
              <a:t>So, is it possible to build an </a:t>
            </a:r>
            <a:r>
              <a:rPr lang="en-US" sz="1600" b="1" dirty="0"/>
              <a:t>accurate prediction model</a:t>
            </a:r>
            <a:r>
              <a:rPr lang="en-US" sz="1600" dirty="0"/>
              <a:t> based on pathology laboratory test results for early identification of CKD?</a:t>
            </a:r>
          </a:p>
          <a:p>
            <a:pPr marL="285750" indent="-285750">
              <a:buFont typeface="Arial" panose="020B0604020202020204" pitchFamily="34" charset="0"/>
              <a:buChar char="•"/>
            </a:pPr>
            <a:endParaRPr lang="en-US" sz="1600" dirty="0"/>
          </a:p>
          <a:p>
            <a:endParaRPr lang="en-US" sz="1600" dirty="0"/>
          </a:p>
        </p:txBody>
      </p:sp>
      <p:sp>
        <p:nvSpPr>
          <p:cNvPr id="4" name="Content Placeholder 2">
            <a:extLst>
              <a:ext uri="{FF2B5EF4-FFF2-40B4-BE49-F238E27FC236}">
                <a16:creationId xmlns:a16="http://schemas.microsoft.com/office/drawing/2014/main" id="{EEA948F2-84E5-E951-DF19-BED946F98EF4}"/>
              </a:ext>
            </a:extLst>
          </p:cNvPr>
          <p:cNvSpPr txBox="1">
            <a:spLocks/>
          </p:cNvSpPr>
          <p:nvPr/>
        </p:nvSpPr>
        <p:spPr>
          <a:xfrm>
            <a:off x="805388" y="5976556"/>
            <a:ext cx="10580914" cy="764976"/>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600" dirty="0"/>
              <a:t>** Source: </a:t>
            </a:r>
            <a:r>
              <a:rPr lang="en-US" sz="1600" dirty="0">
                <a:hlinkClick r:id="rId2"/>
              </a:rPr>
              <a:t>The Australian Institute of Health and Welfare (AIHW) </a:t>
            </a:r>
            <a:endParaRPr lang="en-US" sz="1600" dirty="0"/>
          </a:p>
          <a:p>
            <a:endParaRPr lang="en-US" sz="1600" dirty="0"/>
          </a:p>
        </p:txBody>
      </p:sp>
      <p:sp>
        <p:nvSpPr>
          <p:cNvPr id="22" name="Slide Number Placeholder 21">
            <a:extLst>
              <a:ext uri="{FF2B5EF4-FFF2-40B4-BE49-F238E27FC236}">
                <a16:creationId xmlns:a16="http://schemas.microsoft.com/office/drawing/2014/main" id="{3A9813F8-4D8B-8707-BFD9-9EE06972F143}"/>
              </a:ext>
            </a:extLst>
          </p:cNvPr>
          <p:cNvSpPr>
            <a:spLocks noGrp="1"/>
          </p:cNvSpPr>
          <p:nvPr>
            <p:ph type="sldNum" sz="quarter" idx="12"/>
          </p:nvPr>
        </p:nvSpPr>
        <p:spPr/>
        <p:txBody>
          <a:bodyPr/>
          <a:lstStyle/>
          <a:p>
            <a:pPr algn="l"/>
            <a:fld id="{FAEF9944-A4F6-4C59-AEBD-678D6480B8EA}" type="slidenum">
              <a:rPr lang="en-US" smtClean="0"/>
              <a:pPr algn="l"/>
              <a:t>2</a:t>
            </a:fld>
            <a:endParaRPr lang="en-US" dirty="0"/>
          </a:p>
        </p:txBody>
      </p:sp>
    </p:spTree>
    <p:extLst>
      <p:ext uri="{BB962C8B-B14F-4D97-AF65-F5344CB8AC3E}">
        <p14:creationId xmlns:p14="http://schemas.microsoft.com/office/powerpoint/2010/main" val="34396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82373"/>
            <a:ext cx="10580914" cy="1344612"/>
          </a:xfrm>
        </p:spPr>
        <p:txBody>
          <a:bodyPr anchor="b">
            <a:normAutofit/>
          </a:bodyPr>
          <a:lstStyle/>
          <a:p>
            <a:r>
              <a:rPr lang="en-US" dirty="0"/>
              <a:t>About the dataset</a:t>
            </a:r>
            <a:endParaRPr lang="en-AU" dirty="0"/>
          </a:p>
        </p:txBody>
      </p:sp>
      <p:sp>
        <p:nvSpPr>
          <p:cNvPr id="6" name="Content Placeholder 2">
            <a:extLst>
              <a:ext uri="{FF2B5EF4-FFF2-40B4-BE49-F238E27FC236}">
                <a16:creationId xmlns:a16="http://schemas.microsoft.com/office/drawing/2014/main" id="{D22C73CF-26EC-0E27-09E2-7A94E2C3AC1A}"/>
              </a:ext>
            </a:extLst>
          </p:cNvPr>
          <p:cNvSpPr txBox="1">
            <a:spLocks/>
          </p:cNvSpPr>
          <p:nvPr/>
        </p:nvSpPr>
        <p:spPr>
          <a:xfrm>
            <a:off x="805543" y="2107095"/>
            <a:ext cx="10580914" cy="3749245"/>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US" sz="1600" b="1" dirty="0"/>
              <a:t>Source: </a:t>
            </a:r>
            <a:r>
              <a:rPr lang="en-US" sz="1600" dirty="0">
                <a:hlinkClick r:id="rId2"/>
              </a:rPr>
              <a:t>UCI Machine Learning Repository</a:t>
            </a:r>
            <a:r>
              <a:rPr lang="en-US" sz="1600" dirty="0"/>
              <a:t> , unable to access Australia public dataset</a:t>
            </a:r>
          </a:p>
          <a:p>
            <a:pPr marL="285750" indent="-285750">
              <a:buFont typeface="Arial" panose="020B0604020202020204" pitchFamily="34" charset="0"/>
              <a:buChar char="•"/>
            </a:pPr>
            <a:r>
              <a:rPr lang="en-US" sz="1600" b="1" dirty="0"/>
              <a:t>Class: </a:t>
            </a:r>
            <a:r>
              <a:rPr lang="en-US" sz="1600" dirty="0"/>
              <a:t>CKD or NOT CKD</a:t>
            </a:r>
          </a:p>
          <a:p>
            <a:pPr marL="285750" indent="-285750">
              <a:buFont typeface="Arial" panose="020B0604020202020204" pitchFamily="34" charset="0"/>
              <a:buChar char="•"/>
            </a:pPr>
            <a:r>
              <a:rPr lang="en-US" sz="1600" b="1" dirty="0"/>
              <a:t>Features: </a:t>
            </a:r>
            <a:r>
              <a:rPr lang="en-US" sz="1600" dirty="0"/>
              <a:t>24 features, </a:t>
            </a:r>
            <a:r>
              <a:rPr lang="en-AU" sz="1600" dirty="0"/>
              <a:t>age, blood pressure, specific gravity, </a:t>
            </a:r>
            <a:r>
              <a:rPr lang="en-AU" sz="1600" b="1" dirty="0"/>
              <a:t>albumin</a:t>
            </a:r>
            <a:r>
              <a:rPr lang="en-AU" sz="1600" dirty="0"/>
              <a:t>, sugar, red blood cells, pus cell, pus cell clumps, bacteria, blood glucose random, blood urea, </a:t>
            </a:r>
            <a:r>
              <a:rPr lang="en-AU" sz="1600" b="1" dirty="0"/>
              <a:t>serum creatinine</a:t>
            </a:r>
            <a:r>
              <a:rPr lang="en-AU" sz="1600" dirty="0"/>
              <a:t>, sodium, potassium, </a:t>
            </a:r>
            <a:r>
              <a:rPr lang="en-AU" sz="1600" dirty="0" err="1"/>
              <a:t>hemoglobin</a:t>
            </a:r>
            <a:r>
              <a:rPr lang="en-AU" sz="1600" dirty="0"/>
              <a:t>, packed cell volume, white blood cell count, red blood cell count, </a:t>
            </a:r>
            <a:r>
              <a:rPr lang="en-AU" sz="1600" b="1" dirty="0"/>
              <a:t>hypertension</a:t>
            </a:r>
            <a:r>
              <a:rPr lang="en-AU" sz="1600" dirty="0"/>
              <a:t>, </a:t>
            </a:r>
            <a:r>
              <a:rPr lang="en-AU" sz="1600" b="1" dirty="0"/>
              <a:t>diabetes mellitus</a:t>
            </a:r>
            <a:r>
              <a:rPr lang="en-AU" sz="1600" dirty="0"/>
              <a:t>, coronary artery disease, appetite, pedal </a:t>
            </a:r>
            <a:r>
              <a:rPr lang="en-AU" sz="1600" dirty="0" err="1"/>
              <a:t>edema</a:t>
            </a:r>
            <a:r>
              <a:rPr lang="en-AU" sz="1600" dirty="0"/>
              <a:t>, </a:t>
            </a:r>
            <a:r>
              <a:rPr lang="en-AU" sz="1600" dirty="0" err="1"/>
              <a:t>anemia</a:t>
            </a:r>
            <a:r>
              <a:rPr lang="en-AU" sz="1600" dirty="0"/>
              <a:t>.</a:t>
            </a:r>
            <a:endParaRPr lang="en-US" sz="1600" dirty="0"/>
          </a:p>
        </p:txBody>
      </p:sp>
      <p:sp>
        <p:nvSpPr>
          <p:cNvPr id="7" name="Slide Number Placeholder 6">
            <a:extLst>
              <a:ext uri="{FF2B5EF4-FFF2-40B4-BE49-F238E27FC236}">
                <a16:creationId xmlns:a16="http://schemas.microsoft.com/office/drawing/2014/main" id="{B88081DD-8526-CAF1-2EC0-7D08EA8DDAC4}"/>
              </a:ext>
            </a:extLst>
          </p:cNvPr>
          <p:cNvSpPr>
            <a:spLocks noGrp="1"/>
          </p:cNvSpPr>
          <p:nvPr>
            <p:ph type="sldNum" sz="quarter" idx="12"/>
          </p:nvPr>
        </p:nvSpPr>
        <p:spPr/>
        <p:txBody>
          <a:bodyPr/>
          <a:lstStyle/>
          <a:p>
            <a:pPr algn="l"/>
            <a:fld id="{FAEF9944-A4F6-4C59-AEBD-678D6480B8EA}" type="slidenum">
              <a:rPr lang="en-US" smtClean="0"/>
              <a:pPr algn="l"/>
              <a:t>3</a:t>
            </a:fld>
            <a:endParaRPr lang="en-US" dirty="0"/>
          </a:p>
        </p:txBody>
      </p:sp>
    </p:spTree>
    <p:extLst>
      <p:ext uri="{BB962C8B-B14F-4D97-AF65-F5344CB8AC3E}">
        <p14:creationId xmlns:p14="http://schemas.microsoft.com/office/powerpoint/2010/main" val="821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29353"/>
            <a:ext cx="10580914" cy="1344612"/>
          </a:xfrm>
        </p:spPr>
        <p:txBody>
          <a:bodyPr anchor="b">
            <a:normAutofit/>
          </a:bodyPr>
          <a:lstStyle/>
          <a:p>
            <a:r>
              <a:rPr lang="en-US" dirty="0"/>
              <a:t>EDA – Finding Correlations</a:t>
            </a:r>
            <a:endParaRPr lang="en-AU" dirty="0"/>
          </a:p>
        </p:txBody>
      </p:sp>
      <p:sp>
        <p:nvSpPr>
          <p:cNvPr id="2" name="Content Placeholder 2">
            <a:extLst>
              <a:ext uri="{FF2B5EF4-FFF2-40B4-BE49-F238E27FC236}">
                <a16:creationId xmlns:a16="http://schemas.microsoft.com/office/drawing/2014/main" id="{50D919B6-96E7-EEC6-9885-8EFEB3E577C8}"/>
              </a:ext>
            </a:extLst>
          </p:cNvPr>
          <p:cNvSpPr txBox="1">
            <a:spLocks/>
          </p:cNvSpPr>
          <p:nvPr/>
        </p:nvSpPr>
        <p:spPr>
          <a:xfrm>
            <a:off x="-272980" y="2310016"/>
            <a:ext cx="10580914" cy="3523154"/>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endParaRPr lang="en-US"/>
          </a:p>
          <a:p>
            <a:endParaRPr lang="en-US" dirty="0"/>
          </a:p>
        </p:txBody>
      </p:sp>
      <p:pic>
        <p:nvPicPr>
          <p:cNvPr id="16" name="Picture 15">
            <a:extLst>
              <a:ext uri="{FF2B5EF4-FFF2-40B4-BE49-F238E27FC236}">
                <a16:creationId xmlns:a16="http://schemas.microsoft.com/office/drawing/2014/main" id="{C97FDE63-DD3F-781C-D8CC-128A04F94CAE}"/>
              </a:ext>
            </a:extLst>
          </p:cNvPr>
          <p:cNvPicPr>
            <a:picLocks noChangeAspect="1"/>
          </p:cNvPicPr>
          <p:nvPr/>
        </p:nvPicPr>
        <p:blipFill>
          <a:blip r:embed="rId2"/>
          <a:stretch>
            <a:fillRect/>
          </a:stretch>
        </p:blipFill>
        <p:spPr>
          <a:xfrm>
            <a:off x="1303506" y="1667463"/>
            <a:ext cx="3848100" cy="4861184"/>
          </a:xfrm>
          <a:prstGeom prst="rect">
            <a:avLst/>
          </a:prstGeom>
        </p:spPr>
      </p:pic>
      <p:pic>
        <p:nvPicPr>
          <p:cNvPr id="20" name="Picture 19">
            <a:extLst>
              <a:ext uri="{FF2B5EF4-FFF2-40B4-BE49-F238E27FC236}">
                <a16:creationId xmlns:a16="http://schemas.microsoft.com/office/drawing/2014/main" id="{E680E146-F865-0FC9-96C5-D4E8FB7FE974}"/>
              </a:ext>
            </a:extLst>
          </p:cNvPr>
          <p:cNvPicPr>
            <a:picLocks noChangeAspect="1"/>
          </p:cNvPicPr>
          <p:nvPr/>
        </p:nvPicPr>
        <p:blipFill>
          <a:blip r:embed="rId3"/>
          <a:stretch>
            <a:fillRect/>
          </a:stretch>
        </p:blipFill>
        <p:spPr>
          <a:xfrm>
            <a:off x="6857842" y="1673964"/>
            <a:ext cx="3278113" cy="4889197"/>
          </a:xfrm>
          <a:prstGeom prst="rect">
            <a:avLst/>
          </a:prstGeom>
        </p:spPr>
      </p:pic>
      <p:sp>
        <p:nvSpPr>
          <p:cNvPr id="21" name="Arrow: Right 20">
            <a:extLst>
              <a:ext uri="{FF2B5EF4-FFF2-40B4-BE49-F238E27FC236}">
                <a16:creationId xmlns:a16="http://schemas.microsoft.com/office/drawing/2014/main" id="{3039C15D-FEE6-573E-B576-CB913FE93766}"/>
              </a:ext>
            </a:extLst>
          </p:cNvPr>
          <p:cNvSpPr/>
          <p:nvPr/>
        </p:nvSpPr>
        <p:spPr>
          <a:xfrm>
            <a:off x="5557526" y="3830729"/>
            <a:ext cx="866775" cy="575666"/>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Slide Number Placeholder 21">
            <a:extLst>
              <a:ext uri="{FF2B5EF4-FFF2-40B4-BE49-F238E27FC236}">
                <a16:creationId xmlns:a16="http://schemas.microsoft.com/office/drawing/2014/main" id="{61D4F1B6-816E-B691-A4D6-ED32EE0FAC7A}"/>
              </a:ext>
            </a:extLst>
          </p:cNvPr>
          <p:cNvSpPr>
            <a:spLocks noGrp="1"/>
          </p:cNvSpPr>
          <p:nvPr>
            <p:ph type="sldNum" sz="quarter" idx="12"/>
          </p:nvPr>
        </p:nvSpPr>
        <p:spPr/>
        <p:txBody>
          <a:bodyPr/>
          <a:lstStyle/>
          <a:p>
            <a:pPr algn="l"/>
            <a:fld id="{FAEF9944-A4F6-4C59-AEBD-678D6480B8EA}" type="slidenum">
              <a:rPr lang="en-US" smtClean="0"/>
              <a:pPr algn="l"/>
              <a:t>4</a:t>
            </a:fld>
            <a:endParaRPr lang="en-US" dirty="0"/>
          </a:p>
        </p:txBody>
      </p:sp>
    </p:spTree>
    <p:extLst>
      <p:ext uri="{BB962C8B-B14F-4D97-AF65-F5344CB8AC3E}">
        <p14:creationId xmlns:p14="http://schemas.microsoft.com/office/powerpoint/2010/main" val="1439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29353"/>
            <a:ext cx="10580914" cy="1344612"/>
          </a:xfrm>
        </p:spPr>
        <p:txBody>
          <a:bodyPr anchor="b">
            <a:normAutofit fontScale="90000"/>
          </a:bodyPr>
          <a:lstStyle/>
          <a:p>
            <a:r>
              <a:rPr lang="en-US" dirty="0"/>
              <a:t>EDA – Proportion of Hypertension and Diabetes in CKD</a:t>
            </a:r>
            <a:endParaRPr lang="en-AU" dirty="0"/>
          </a:p>
        </p:txBody>
      </p:sp>
      <p:sp>
        <p:nvSpPr>
          <p:cNvPr id="21" name="Arrow: Right 20">
            <a:extLst>
              <a:ext uri="{FF2B5EF4-FFF2-40B4-BE49-F238E27FC236}">
                <a16:creationId xmlns:a16="http://schemas.microsoft.com/office/drawing/2014/main" id="{3039C15D-FEE6-573E-B576-CB913FE93766}"/>
              </a:ext>
            </a:extLst>
          </p:cNvPr>
          <p:cNvSpPr/>
          <p:nvPr/>
        </p:nvSpPr>
        <p:spPr>
          <a:xfrm>
            <a:off x="7290755" y="3818352"/>
            <a:ext cx="866775" cy="575666"/>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ontent Placeholder 18">
            <a:extLst>
              <a:ext uri="{FF2B5EF4-FFF2-40B4-BE49-F238E27FC236}">
                <a16:creationId xmlns:a16="http://schemas.microsoft.com/office/drawing/2014/main" id="{065E7C3B-7C28-62BD-8F58-60E0141DA031}"/>
              </a:ext>
            </a:extLst>
          </p:cNvPr>
          <p:cNvSpPr txBox="1">
            <a:spLocks/>
          </p:cNvSpPr>
          <p:nvPr/>
        </p:nvSpPr>
        <p:spPr>
          <a:xfrm>
            <a:off x="8316100" y="3152931"/>
            <a:ext cx="3768959" cy="2236840"/>
          </a:xfrm>
          <a:prstGeom prst="rect">
            <a:avLst/>
          </a:prstGeom>
        </p:spPr>
        <p:txBody>
          <a:bodyPr vert="horz" lIns="109728" tIns="109728" rIns="109728" bIns="91440" rtlCol="0">
            <a:normAutofit fontScale="85000" lnSpcReduction="2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US" dirty="0"/>
              <a:t>Having hypertension or diabetes significantly increases the likelihood of developing CKD</a:t>
            </a:r>
          </a:p>
          <a:p>
            <a:pPr marL="285750" indent="-285750">
              <a:buFont typeface="Arial" panose="020B0604020202020204" pitchFamily="34" charset="0"/>
              <a:buChar char="•"/>
            </a:pPr>
            <a:r>
              <a:rPr lang="en-US" dirty="0"/>
              <a:t>Is there a correlation between hypertension and diabetes?</a:t>
            </a:r>
          </a:p>
        </p:txBody>
      </p:sp>
      <p:sp>
        <p:nvSpPr>
          <p:cNvPr id="15" name="Slide Number Placeholder 14">
            <a:extLst>
              <a:ext uri="{FF2B5EF4-FFF2-40B4-BE49-F238E27FC236}">
                <a16:creationId xmlns:a16="http://schemas.microsoft.com/office/drawing/2014/main" id="{1C72DBE1-919E-514D-76BE-6E2A77651CEA}"/>
              </a:ext>
            </a:extLst>
          </p:cNvPr>
          <p:cNvSpPr>
            <a:spLocks noGrp="1"/>
          </p:cNvSpPr>
          <p:nvPr>
            <p:ph type="sldNum" sz="quarter" idx="12"/>
          </p:nvPr>
        </p:nvSpPr>
        <p:spPr/>
        <p:txBody>
          <a:bodyPr/>
          <a:lstStyle/>
          <a:p>
            <a:pPr algn="l"/>
            <a:fld id="{FAEF9944-A4F6-4C59-AEBD-678D6480B8EA}" type="slidenum">
              <a:rPr lang="en-US" smtClean="0"/>
              <a:pPr algn="l"/>
              <a:t>5</a:t>
            </a:fld>
            <a:endParaRPr lang="en-US" dirty="0"/>
          </a:p>
        </p:txBody>
      </p:sp>
      <p:pic>
        <p:nvPicPr>
          <p:cNvPr id="3" name="Picture 2">
            <a:extLst>
              <a:ext uri="{FF2B5EF4-FFF2-40B4-BE49-F238E27FC236}">
                <a16:creationId xmlns:a16="http://schemas.microsoft.com/office/drawing/2014/main" id="{2D350FA5-FE2C-4994-427B-BC81BE77C4E1}"/>
              </a:ext>
            </a:extLst>
          </p:cNvPr>
          <p:cNvPicPr>
            <a:picLocks noChangeAspect="1"/>
          </p:cNvPicPr>
          <p:nvPr/>
        </p:nvPicPr>
        <p:blipFill>
          <a:blip r:embed="rId2"/>
          <a:stretch>
            <a:fillRect/>
          </a:stretch>
        </p:blipFill>
        <p:spPr>
          <a:xfrm>
            <a:off x="3698848" y="2169155"/>
            <a:ext cx="3437397" cy="3437397"/>
          </a:xfrm>
          <a:prstGeom prst="rect">
            <a:avLst/>
          </a:prstGeom>
        </p:spPr>
      </p:pic>
      <p:pic>
        <p:nvPicPr>
          <p:cNvPr id="16" name="Picture 15">
            <a:extLst>
              <a:ext uri="{FF2B5EF4-FFF2-40B4-BE49-F238E27FC236}">
                <a16:creationId xmlns:a16="http://schemas.microsoft.com/office/drawing/2014/main" id="{FD2D2BC0-D6B1-181F-B205-FFCC6905BEF5}"/>
              </a:ext>
            </a:extLst>
          </p:cNvPr>
          <p:cNvPicPr>
            <a:picLocks noChangeAspect="1"/>
          </p:cNvPicPr>
          <p:nvPr/>
        </p:nvPicPr>
        <p:blipFill>
          <a:blip r:embed="rId3"/>
          <a:stretch>
            <a:fillRect/>
          </a:stretch>
        </p:blipFill>
        <p:spPr>
          <a:xfrm>
            <a:off x="106941" y="2169155"/>
            <a:ext cx="3437397" cy="3437397"/>
          </a:xfrm>
          <a:prstGeom prst="rect">
            <a:avLst/>
          </a:prstGeom>
        </p:spPr>
      </p:pic>
    </p:spTree>
    <p:extLst>
      <p:ext uri="{BB962C8B-B14F-4D97-AF65-F5344CB8AC3E}">
        <p14:creationId xmlns:p14="http://schemas.microsoft.com/office/powerpoint/2010/main" val="14382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29353"/>
            <a:ext cx="10580914" cy="1344612"/>
          </a:xfrm>
        </p:spPr>
        <p:txBody>
          <a:bodyPr anchor="b">
            <a:normAutofit fontScale="90000"/>
          </a:bodyPr>
          <a:lstStyle/>
          <a:p>
            <a:r>
              <a:rPr lang="en-US" dirty="0"/>
              <a:t>EDA – Correlation of hypertension and diabetes</a:t>
            </a:r>
            <a:endParaRPr lang="en-AU" dirty="0"/>
          </a:p>
        </p:txBody>
      </p:sp>
      <p:sp>
        <p:nvSpPr>
          <p:cNvPr id="21" name="Arrow: Right 20">
            <a:extLst>
              <a:ext uri="{FF2B5EF4-FFF2-40B4-BE49-F238E27FC236}">
                <a16:creationId xmlns:a16="http://schemas.microsoft.com/office/drawing/2014/main" id="{3039C15D-FEE6-573E-B576-CB913FE93766}"/>
              </a:ext>
            </a:extLst>
          </p:cNvPr>
          <p:cNvSpPr/>
          <p:nvPr/>
        </p:nvSpPr>
        <p:spPr>
          <a:xfrm>
            <a:off x="5575372" y="3818352"/>
            <a:ext cx="866775" cy="575666"/>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ontent Placeholder 18">
            <a:extLst>
              <a:ext uri="{FF2B5EF4-FFF2-40B4-BE49-F238E27FC236}">
                <a16:creationId xmlns:a16="http://schemas.microsoft.com/office/drawing/2014/main" id="{065E7C3B-7C28-62BD-8F58-60E0141DA031}"/>
              </a:ext>
            </a:extLst>
          </p:cNvPr>
          <p:cNvSpPr txBox="1">
            <a:spLocks/>
          </p:cNvSpPr>
          <p:nvPr/>
        </p:nvSpPr>
        <p:spPr>
          <a:xfrm>
            <a:off x="6687598" y="2925413"/>
            <a:ext cx="4894802" cy="2464358"/>
          </a:xfrm>
          <a:prstGeom prst="rect">
            <a:avLst/>
          </a:prstGeom>
        </p:spPr>
        <p:txBody>
          <a:bodyPr vert="horz" lIns="109728" tIns="109728" rIns="109728" bIns="91440" rtlCol="0">
            <a:normAutofit fontScale="85000"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US" dirty="0"/>
              <a:t>Individuals with diabetes, significant portion (44%) also having hypertension</a:t>
            </a:r>
          </a:p>
          <a:p>
            <a:pPr marL="285750" indent="-285750">
              <a:buFont typeface="Arial" panose="020B0604020202020204" pitchFamily="34" charset="0"/>
              <a:buChar char="•"/>
            </a:pPr>
            <a:r>
              <a:rPr lang="en-US" dirty="0"/>
              <a:t>Correlation coefficient between diabetes and hypertension is 0.6, implies that having diabetes increases likelihood of developing hypertension</a:t>
            </a:r>
          </a:p>
        </p:txBody>
      </p:sp>
      <p:sp>
        <p:nvSpPr>
          <p:cNvPr id="15" name="Slide Number Placeholder 14">
            <a:extLst>
              <a:ext uri="{FF2B5EF4-FFF2-40B4-BE49-F238E27FC236}">
                <a16:creationId xmlns:a16="http://schemas.microsoft.com/office/drawing/2014/main" id="{1C72DBE1-919E-514D-76BE-6E2A77651CEA}"/>
              </a:ext>
            </a:extLst>
          </p:cNvPr>
          <p:cNvSpPr>
            <a:spLocks noGrp="1"/>
          </p:cNvSpPr>
          <p:nvPr>
            <p:ph type="sldNum" sz="quarter" idx="12"/>
          </p:nvPr>
        </p:nvSpPr>
        <p:spPr/>
        <p:txBody>
          <a:bodyPr/>
          <a:lstStyle/>
          <a:p>
            <a:pPr algn="l"/>
            <a:fld id="{FAEF9944-A4F6-4C59-AEBD-678D6480B8EA}" type="slidenum">
              <a:rPr lang="en-US" smtClean="0"/>
              <a:pPr algn="l"/>
              <a:t>6</a:t>
            </a:fld>
            <a:endParaRPr lang="en-US" dirty="0"/>
          </a:p>
        </p:txBody>
      </p:sp>
      <p:pic>
        <p:nvPicPr>
          <p:cNvPr id="23" name="Picture 22">
            <a:extLst>
              <a:ext uri="{FF2B5EF4-FFF2-40B4-BE49-F238E27FC236}">
                <a16:creationId xmlns:a16="http://schemas.microsoft.com/office/drawing/2014/main" id="{11094840-20DD-C9D3-C8A7-53FB843F815F}"/>
              </a:ext>
            </a:extLst>
          </p:cNvPr>
          <p:cNvPicPr>
            <a:picLocks noChangeAspect="1"/>
          </p:cNvPicPr>
          <p:nvPr/>
        </p:nvPicPr>
        <p:blipFill>
          <a:blip r:embed="rId2"/>
          <a:stretch>
            <a:fillRect/>
          </a:stretch>
        </p:blipFill>
        <p:spPr>
          <a:xfrm>
            <a:off x="1718857" y="2169155"/>
            <a:ext cx="3461096" cy="3461096"/>
          </a:xfrm>
          <a:prstGeom prst="rect">
            <a:avLst/>
          </a:prstGeom>
        </p:spPr>
      </p:pic>
    </p:spTree>
    <p:extLst>
      <p:ext uri="{BB962C8B-B14F-4D97-AF65-F5344CB8AC3E}">
        <p14:creationId xmlns:p14="http://schemas.microsoft.com/office/powerpoint/2010/main" val="368789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29353"/>
            <a:ext cx="10580914" cy="1344612"/>
          </a:xfrm>
        </p:spPr>
        <p:txBody>
          <a:bodyPr anchor="b">
            <a:normAutofit/>
          </a:bodyPr>
          <a:lstStyle/>
          <a:p>
            <a:r>
              <a:rPr lang="en-US" dirty="0"/>
              <a:t>EDA – Check class balance</a:t>
            </a:r>
            <a:endParaRPr lang="en-AU" dirty="0"/>
          </a:p>
        </p:txBody>
      </p:sp>
      <p:sp>
        <p:nvSpPr>
          <p:cNvPr id="21" name="Arrow: Right 20">
            <a:extLst>
              <a:ext uri="{FF2B5EF4-FFF2-40B4-BE49-F238E27FC236}">
                <a16:creationId xmlns:a16="http://schemas.microsoft.com/office/drawing/2014/main" id="{3039C15D-FEE6-573E-B576-CB913FE93766}"/>
              </a:ext>
            </a:extLst>
          </p:cNvPr>
          <p:cNvSpPr/>
          <p:nvPr/>
        </p:nvSpPr>
        <p:spPr>
          <a:xfrm>
            <a:off x="6909823" y="3808145"/>
            <a:ext cx="866775" cy="575666"/>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6A99297-05D4-AB33-CD10-5B471FE710AD}"/>
              </a:ext>
            </a:extLst>
          </p:cNvPr>
          <p:cNvPicPr>
            <a:picLocks noChangeAspect="1"/>
          </p:cNvPicPr>
          <p:nvPr/>
        </p:nvPicPr>
        <p:blipFill>
          <a:blip r:embed="rId2"/>
          <a:stretch>
            <a:fillRect/>
          </a:stretch>
        </p:blipFill>
        <p:spPr>
          <a:xfrm>
            <a:off x="805543" y="1776829"/>
            <a:ext cx="5831302" cy="4589528"/>
          </a:xfrm>
          <a:prstGeom prst="rect">
            <a:avLst/>
          </a:prstGeom>
        </p:spPr>
      </p:pic>
      <p:sp>
        <p:nvSpPr>
          <p:cNvPr id="7" name="Content Placeholder 18">
            <a:extLst>
              <a:ext uri="{FF2B5EF4-FFF2-40B4-BE49-F238E27FC236}">
                <a16:creationId xmlns:a16="http://schemas.microsoft.com/office/drawing/2014/main" id="{4AA80F5B-9AE2-9BD1-C892-23F866A7920D}"/>
              </a:ext>
            </a:extLst>
          </p:cNvPr>
          <p:cNvSpPr txBox="1">
            <a:spLocks/>
          </p:cNvSpPr>
          <p:nvPr/>
        </p:nvSpPr>
        <p:spPr>
          <a:xfrm>
            <a:off x="8049576" y="3280505"/>
            <a:ext cx="3768959" cy="1630945"/>
          </a:xfrm>
          <a:prstGeom prst="rect">
            <a:avLst/>
          </a:prstGeom>
        </p:spPr>
        <p:txBody>
          <a:bodyPr vert="horz" lIns="109728" tIns="109728" rIns="109728" bIns="91440" rtlCol="0">
            <a:normAutofit fontScale="85000"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US" dirty="0"/>
              <a:t>Class imbalanced in data</a:t>
            </a:r>
          </a:p>
          <a:p>
            <a:pPr marL="285750" indent="-285750">
              <a:buFont typeface="Arial" panose="020B0604020202020204" pitchFamily="34" charset="0"/>
              <a:buChar char="•"/>
            </a:pPr>
            <a:r>
              <a:rPr lang="en-US" dirty="0"/>
              <a:t>Significant higher ‘CKD’ than ‘NOT CKD’ in dataset.</a:t>
            </a:r>
          </a:p>
          <a:p>
            <a:pPr marL="285750" indent="-285750">
              <a:buFont typeface="Arial" panose="020B0604020202020204" pitchFamily="34" charset="0"/>
              <a:buChar char="•"/>
            </a:pPr>
            <a:r>
              <a:rPr lang="en-US" dirty="0"/>
              <a:t>Data will be stratified</a:t>
            </a:r>
          </a:p>
        </p:txBody>
      </p:sp>
      <p:sp>
        <p:nvSpPr>
          <p:cNvPr id="9" name="Slide Number Placeholder 8">
            <a:extLst>
              <a:ext uri="{FF2B5EF4-FFF2-40B4-BE49-F238E27FC236}">
                <a16:creationId xmlns:a16="http://schemas.microsoft.com/office/drawing/2014/main" id="{90AD413F-F532-F86E-0756-D729D39AA112}"/>
              </a:ext>
            </a:extLst>
          </p:cNvPr>
          <p:cNvSpPr>
            <a:spLocks noGrp="1"/>
          </p:cNvSpPr>
          <p:nvPr>
            <p:ph type="sldNum" sz="quarter" idx="12"/>
          </p:nvPr>
        </p:nvSpPr>
        <p:spPr/>
        <p:txBody>
          <a:bodyPr/>
          <a:lstStyle/>
          <a:p>
            <a:pPr algn="l"/>
            <a:fld id="{FAEF9944-A4F6-4C59-AEBD-678D6480B8EA}" type="slidenum">
              <a:rPr lang="en-US" smtClean="0"/>
              <a:pPr algn="l"/>
              <a:t>7</a:t>
            </a:fld>
            <a:endParaRPr lang="en-US" dirty="0"/>
          </a:p>
        </p:txBody>
      </p:sp>
    </p:spTree>
    <p:extLst>
      <p:ext uri="{BB962C8B-B14F-4D97-AF65-F5344CB8AC3E}">
        <p14:creationId xmlns:p14="http://schemas.microsoft.com/office/powerpoint/2010/main" val="383199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82373"/>
            <a:ext cx="10580914" cy="1344612"/>
          </a:xfrm>
        </p:spPr>
        <p:txBody>
          <a:bodyPr anchor="b">
            <a:normAutofit/>
          </a:bodyPr>
          <a:lstStyle/>
          <a:p>
            <a:r>
              <a:rPr lang="en-US" dirty="0"/>
              <a:t>Prediction – Ensemble Stacking</a:t>
            </a:r>
            <a:endParaRPr lang="en-AU" dirty="0"/>
          </a:p>
        </p:txBody>
      </p:sp>
      <p:sp>
        <p:nvSpPr>
          <p:cNvPr id="5" name="Content Placeholder 2">
            <a:extLst>
              <a:ext uri="{FF2B5EF4-FFF2-40B4-BE49-F238E27FC236}">
                <a16:creationId xmlns:a16="http://schemas.microsoft.com/office/drawing/2014/main" id="{FA703E63-0DFA-E43B-3D6D-1BDF4E06B64C}"/>
              </a:ext>
            </a:extLst>
          </p:cNvPr>
          <p:cNvSpPr>
            <a:spLocks noGrp="1"/>
          </p:cNvSpPr>
          <p:nvPr>
            <p:ph idx="1"/>
          </p:nvPr>
        </p:nvSpPr>
        <p:spPr>
          <a:xfrm>
            <a:off x="805543" y="2107097"/>
            <a:ext cx="10580914" cy="3523154"/>
          </a:xfrm>
        </p:spPr>
        <p:txBody>
          <a:bodyPr>
            <a:normAutofit/>
          </a:bodyPr>
          <a:lstStyle/>
          <a:p>
            <a:pPr marL="285750" indent="-285750">
              <a:buFont typeface="Arial" panose="020B0604020202020204" pitchFamily="34" charset="0"/>
              <a:buChar char="•"/>
            </a:pPr>
            <a:endParaRPr lang="en-US" dirty="0"/>
          </a:p>
          <a:p>
            <a:endParaRPr lang="en-US" dirty="0"/>
          </a:p>
        </p:txBody>
      </p:sp>
      <p:graphicFrame>
        <p:nvGraphicFramePr>
          <p:cNvPr id="18" name="Content Placeholder 2">
            <a:extLst>
              <a:ext uri="{FF2B5EF4-FFF2-40B4-BE49-F238E27FC236}">
                <a16:creationId xmlns:a16="http://schemas.microsoft.com/office/drawing/2014/main" id="{6505857F-5422-B20E-EF3E-A86B2A257AC1}"/>
              </a:ext>
            </a:extLst>
          </p:cNvPr>
          <p:cNvGraphicFramePr/>
          <p:nvPr>
            <p:extLst>
              <p:ext uri="{D42A27DB-BD31-4B8C-83A1-F6EECF244321}">
                <p14:modId xmlns:p14="http://schemas.microsoft.com/office/powerpoint/2010/main" val="74950088"/>
              </p:ext>
            </p:extLst>
          </p:nvPr>
        </p:nvGraphicFramePr>
        <p:xfrm>
          <a:off x="881587" y="2193533"/>
          <a:ext cx="10504870" cy="3976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895FDD73-9647-A7D0-343C-88341DD10116}"/>
              </a:ext>
            </a:extLst>
          </p:cNvPr>
          <p:cNvSpPr>
            <a:spLocks noGrp="1"/>
          </p:cNvSpPr>
          <p:nvPr>
            <p:ph type="sldNum" sz="quarter" idx="12"/>
          </p:nvPr>
        </p:nvSpPr>
        <p:spPr/>
        <p:txBody>
          <a:bodyPr/>
          <a:lstStyle/>
          <a:p>
            <a:pPr algn="l"/>
            <a:fld id="{FAEF9944-A4F6-4C59-AEBD-678D6480B8EA}" type="slidenum">
              <a:rPr lang="en-US" smtClean="0"/>
              <a:pPr algn="l"/>
              <a:t>8</a:t>
            </a:fld>
            <a:endParaRPr lang="en-US" dirty="0"/>
          </a:p>
        </p:txBody>
      </p:sp>
    </p:spTree>
    <p:extLst>
      <p:ext uri="{BB962C8B-B14F-4D97-AF65-F5344CB8AC3E}">
        <p14:creationId xmlns:p14="http://schemas.microsoft.com/office/powerpoint/2010/main" val="25634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graphicEl>
                                              <a:dgm id="{6449A746-209B-454A-88B3-C244C7F09B90}"/>
                                            </p:graphicEl>
                                          </p:spTgt>
                                        </p:tgtEl>
                                        <p:attrNameLst>
                                          <p:attrName>style.visibility</p:attrName>
                                        </p:attrNameLst>
                                      </p:cBhvr>
                                      <p:to>
                                        <p:strVal val="visible"/>
                                      </p:to>
                                    </p:set>
                                    <p:animEffect transition="in" filter="fade">
                                      <p:cBhvr>
                                        <p:cTn id="12" dur="500"/>
                                        <p:tgtEl>
                                          <p:spTgt spid="18">
                                            <p:graphicEl>
                                              <a:dgm id="{6449A746-209B-454A-88B3-C244C7F09B9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graphicEl>
                                              <a:dgm id="{FC4FE035-DB21-4710-8A24-5BC806D79A5B}"/>
                                            </p:graphicEl>
                                          </p:spTgt>
                                        </p:tgtEl>
                                        <p:attrNameLst>
                                          <p:attrName>style.visibility</p:attrName>
                                        </p:attrNameLst>
                                      </p:cBhvr>
                                      <p:to>
                                        <p:strVal val="visible"/>
                                      </p:to>
                                    </p:set>
                                    <p:animEffect transition="in" filter="fade">
                                      <p:cBhvr>
                                        <p:cTn id="17" dur="500"/>
                                        <p:tgtEl>
                                          <p:spTgt spid="18">
                                            <p:graphicEl>
                                              <a:dgm id="{FC4FE035-DB21-4710-8A24-5BC806D79A5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graphicEl>
                                              <a:dgm id="{E3AB5833-4EAE-4AA1-B7B1-FCB648549FD7}"/>
                                            </p:graphicEl>
                                          </p:spTgt>
                                        </p:tgtEl>
                                        <p:attrNameLst>
                                          <p:attrName>style.visibility</p:attrName>
                                        </p:attrNameLst>
                                      </p:cBhvr>
                                      <p:to>
                                        <p:strVal val="visible"/>
                                      </p:to>
                                    </p:set>
                                    <p:animEffect transition="in" filter="fade">
                                      <p:cBhvr>
                                        <p:cTn id="20" dur="500"/>
                                        <p:tgtEl>
                                          <p:spTgt spid="18">
                                            <p:graphicEl>
                                              <a:dgm id="{E3AB5833-4EAE-4AA1-B7B1-FCB648549FD7}"/>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graphicEl>
                                              <a:dgm id="{CEF096EE-9F06-4019-A309-7807794140E9}"/>
                                            </p:graphicEl>
                                          </p:spTgt>
                                        </p:tgtEl>
                                        <p:attrNameLst>
                                          <p:attrName>style.visibility</p:attrName>
                                        </p:attrNameLst>
                                      </p:cBhvr>
                                      <p:to>
                                        <p:strVal val="visible"/>
                                      </p:to>
                                    </p:set>
                                    <p:animEffect transition="in" filter="fade">
                                      <p:cBhvr>
                                        <p:cTn id="25" dur="500"/>
                                        <p:tgtEl>
                                          <p:spTgt spid="18">
                                            <p:graphicEl>
                                              <a:dgm id="{CEF096EE-9F06-4019-A309-7807794140E9}"/>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graphicEl>
                                              <a:dgm id="{9467D4A2-D337-43EC-9410-794FDAD6E2F0}"/>
                                            </p:graphicEl>
                                          </p:spTgt>
                                        </p:tgtEl>
                                        <p:attrNameLst>
                                          <p:attrName>style.visibility</p:attrName>
                                        </p:attrNameLst>
                                      </p:cBhvr>
                                      <p:to>
                                        <p:strVal val="visible"/>
                                      </p:to>
                                    </p:set>
                                    <p:animEffect transition="in" filter="fade">
                                      <p:cBhvr>
                                        <p:cTn id="28" dur="500"/>
                                        <p:tgtEl>
                                          <p:spTgt spid="18">
                                            <p:graphicEl>
                                              <a:dgm id="{9467D4A2-D337-43EC-9410-794FDAD6E2F0}"/>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graphicEl>
                                              <a:dgm id="{C76CDCAE-0DA6-44FB-B0F7-499DFD623A3F}"/>
                                            </p:graphicEl>
                                          </p:spTgt>
                                        </p:tgtEl>
                                        <p:attrNameLst>
                                          <p:attrName>style.visibility</p:attrName>
                                        </p:attrNameLst>
                                      </p:cBhvr>
                                      <p:to>
                                        <p:strVal val="visible"/>
                                      </p:to>
                                    </p:set>
                                    <p:animEffect transition="in" filter="fade">
                                      <p:cBhvr>
                                        <p:cTn id="33" dur="500"/>
                                        <p:tgtEl>
                                          <p:spTgt spid="18">
                                            <p:graphicEl>
                                              <a:dgm id="{C76CDCAE-0DA6-44FB-B0F7-499DFD623A3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graphicEl>
                                              <a:dgm id="{8D3815E0-55B4-49BB-85FE-0EC2E227BB9F}"/>
                                            </p:graphicEl>
                                          </p:spTgt>
                                        </p:tgtEl>
                                        <p:attrNameLst>
                                          <p:attrName>style.visibility</p:attrName>
                                        </p:attrNameLst>
                                      </p:cBhvr>
                                      <p:to>
                                        <p:strVal val="visible"/>
                                      </p:to>
                                    </p:set>
                                    <p:animEffect transition="in" filter="fade">
                                      <p:cBhvr>
                                        <p:cTn id="36" dur="500"/>
                                        <p:tgtEl>
                                          <p:spTgt spid="18">
                                            <p:graphicEl>
                                              <a:dgm id="{8D3815E0-55B4-49BB-85FE-0EC2E227BB9F}"/>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graphicEl>
                                              <a:dgm id="{89CE4752-27C5-4B29-9C9F-6D1BB138785D}"/>
                                            </p:graphicEl>
                                          </p:spTgt>
                                        </p:tgtEl>
                                        <p:attrNameLst>
                                          <p:attrName>style.visibility</p:attrName>
                                        </p:attrNameLst>
                                      </p:cBhvr>
                                      <p:to>
                                        <p:strVal val="visible"/>
                                      </p:to>
                                    </p:set>
                                    <p:animEffect transition="in" filter="fade">
                                      <p:cBhvr>
                                        <p:cTn id="41" dur="500"/>
                                        <p:tgtEl>
                                          <p:spTgt spid="18">
                                            <p:graphicEl>
                                              <a:dgm id="{89CE4752-27C5-4B29-9C9F-6D1BB138785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graphicEl>
                                              <a:dgm id="{111DB546-78C0-4FF3-802B-DE51DC3E5FD3}"/>
                                            </p:graphicEl>
                                          </p:spTgt>
                                        </p:tgtEl>
                                        <p:attrNameLst>
                                          <p:attrName>style.visibility</p:attrName>
                                        </p:attrNameLst>
                                      </p:cBhvr>
                                      <p:to>
                                        <p:strVal val="visible"/>
                                      </p:to>
                                    </p:set>
                                    <p:animEffect transition="in" filter="fade">
                                      <p:cBhvr>
                                        <p:cTn id="44" dur="500"/>
                                        <p:tgtEl>
                                          <p:spTgt spid="18">
                                            <p:graphicEl>
                                              <a:dgm id="{111DB546-78C0-4FF3-802B-DE51DC3E5F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tle 1">
            <a:extLst>
              <a:ext uri="{FF2B5EF4-FFF2-40B4-BE49-F238E27FC236}">
                <a16:creationId xmlns:a16="http://schemas.microsoft.com/office/drawing/2014/main" id="{D64293F2-2F7A-B63B-5677-0F75EE93AC9C}"/>
              </a:ext>
            </a:extLst>
          </p:cNvPr>
          <p:cNvSpPr>
            <a:spLocks noGrp="1"/>
          </p:cNvSpPr>
          <p:nvPr>
            <p:ph type="title"/>
          </p:nvPr>
        </p:nvSpPr>
        <p:spPr>
          <a:xfrm>
            <a:off x="805543" y="382373"/>
            <a:ext cx="10580914" cy="1344612"/>
          </a:xfrm>
        </p:spPr>
        <p:txBody>
          <a:bodyPr anchor="b">
            <a:normAutofit/>
          </a:bodyPr>
          <a:lstStyle/>
          <a:p>
            <a:r>
              <a:rPr lang="en-US" dirty="0"/>
              <a:t>Prediction - Results and interpretation</a:t>
            </a:r>
            <a:endParaRPr lang="en-AU" dirty="0"/>
          </a:p>
        </p:txBody>
      </p:sp>
      <p:pic>
        <p:nvPicPr>
          <p:cNvPr id="6" name="Picture 5">
            <a:extLst>
              <a:ext uri="{FF2B5EF4-FFF2-40B4-BE49-F238E27FC236}">
                <a16:creationId xmlns:a16="http://schemas.microsoft.com/office/drawing/2014/main" id="{407FCA0C-A1F9-3807-8B26-1A23220C4174}"/>
              </a:ext>
            </a:extLst>
          </p:cNvPr>
          <p:cNvPicPr>
            <a:picLocks noChangeAspect="1"/>
          </p:cNvPicPr>
          <p:nvPr/>
        </p:nvPicPr>
        <p:blipFill>
          <a:blip r:embed="rId2"/>
          <a:stretch>
            <a:fillRect/>
          </a:stretch>
        </p:blipFill>
        <p:spPr>
          <a:xfrm>
            <a:off x="709919" y="1934574"/>
            <a:ext cx="4914900" cy="2562225"/>
          </a:xfrm>
          <a:prstGeom prst="rect">
            <a:avLst/>
          </a:prstGeom>
        </p:spPr>
      </p:pic>
      <p:pic>
        <p:nvPicPr>
          <p:cNvPr id="9" name="Picture 8">
            <a:extLst>
              <a:ext uri="{FF2B5EF4-FFF2-40B4-BE49-F238E27FC236}">
                <a16:creationId xmlns:a16="http://schemas.microsoft.com/office/drawing/2014/main" id="{4FDC1AA3-4C68-80B3-8D9A-D5481D1541C3}"/>
              </a:ext>
            </a:extLst>
          </p:cNvPr>
          <p:cNvPicPr>
            <a:picLocks noChangeAspect="1"/>
          </p:cNvPicPr>
          <p:nvPr/>
        </p:nvPicPr>
        <p:blipFill>
          <a:blip r:embed="rId3"/>
          <a:stretch>
            <a:fillRect/>
          </a:stretch>
        </p:blipFill>
        <p:spPr>
          <a:xfrm>
            <a:off x="152707" y="4834787"/>
            <a:ext cx="6029325" cy="847725"/>
          </a:xfrm>
          <a:prstGeom prst="rect">
            <a:avLst/>
          </a:prstGeom>
        </p:spPr>
      </p:pic>
      <p:sp>
        <p:nvSpPr>
          <p:cNvPr id="15" name="Arrow: Right 14">
            <a:extLst>
              <a:ext uri="{FF2B5EF4-FFF2-40B4-BE49-F238E27FC236}">
                <a16:creationId xmlns:a16="http://schemas.microsoft.com/office/drawing/2014/main" id="{026CDFB1-AA2E-2649-9800-D4C756C2A49A}"/>
              </a:ext>
            </a:extLst>
          </p:cNvPr>
          <p:cNvSpPr/>
          <p:nvPr/>
        </p:nvSpPr>
        <p:spPr>
          <a:xfrm>
            <a:off x="6654683" y="2957244"/>
            <a:ext cx="866775" cy="575666"/>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3DCD7649-CA33-F2CE-B518-F97CAEE62F61}"/>
              </a:ext>
            </a:extLst>
          </p:cNvPr>
          <p:cNvSpPr/>
          <p:nvPr/>
        </p:nvSpPr>
        <p:spPr>
          <a:xfrm>
            <a:off x="6654683" y="4895412"/>
            <a:ext cx="866775" cy="575666"/>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Content Placeholder 18">
            <a:extLst>
              <a:ext uri="{FF2B5EF4-FFF2-40B4-BE49-F238E27FC236}">
                <a16:creationId xmlns:a16="http://schemas.microsoft.com/office/drawing/2014/main" id="{F94FC81C-7DAF-18BA-A011-28759392891A}"/>
              </a:ext>
            </a:extLst>
          </p:cNvPr>
          <p:cNvSpPr>
            <a:spLocks noGrp="1"/>
          </p:cNvSpPr>
          <p:nvPr>
            <p:ph idx="1"/>
          </p:nvPr>
        </p:nvSpPr>
        <p:spPr>
          <a:xfrm>
            <a:off x="7994108" y="2242813"/>
            <a:ext cx="3768959" cy="1941739"/>
          </a:xfrm>
        </p:spPr>
        <p:txBody>
          <a:bodyPr>
            <a:normAutofit/>
          </a:bodyPr>
          <a:lstStyle/>
          <a:p>
            <a:pPr marL="285750" indent="-285750">
              <a:buFont typeface="Arial" panose="020B0604020202020204" pitchFamily="34" charset="0"/>
              <a:buChar char="•"/>
            </a:pPr>
            <a:r>
              <a:rPr lang="en-AU" sz="1500" dirty="0"/>
              <a:t>High accuracy 0.99</a:t>
            </a:r>
          </a:p>
          <a:p>
            <a:pPr marL="285750" indent="-285750">
              <a:buFont typeface="Arial" panose="020B0604020202020204" pitchFamily="34" charset="0"/>
              <a:buChar char="•"/>
            </a:pPr>
            <a:r>
              <a:rPr lang="en-US" sz="1500" dirty="0"/>
              <a:t>Perfect AUC of 1.00</a:t>
            </a:r>
          </a:p>
          <a:p>
            <a:pPr marL="285750" indent="-285750">
              <a:buFont typeface="Arial" panose="020B0604020202020204" pitchFamily="34" charset="0"/>
              <a:buChar char="•"/>
            </a:pPr>
            <a:r>
              <a:rPr lang="en-US" sz="1500" dirty="0"/>
              <a:t>Stacking Classifier appears to be an excellent choice</a:t>
            </a:r>
          </a:p>
        </p:txBody>
      </p:sp>
      <p:sp>
        <p:nvSpPr>
          <p:cNvPr id="20" name="Content Placeholder 18">
            <a:extLst>
              <a:ext uri="{FF2B5EF4-FFF2-40B4-BE49-F238E27FC236}">
                <a16:creationId xmlns:a16="http://schemas.microsoft.com/office/drawing/2014/main" id="{381CB941-F730-0ED1-C3E8-9DA24964DBCC}"/>
              </a:ext>
            </a:extLst>
          </p:cNvPr>
          <p:cNvSpPr txBox="1">
            <a:spLocks/>
          </p:cNvSpPr>
          <p:nvPr/>
        </p:nvSpPr>
        <p:spPr>
          <a:xfrm>
            <a:off x="7994108" y="4389457"/>
            <a:ext cx="4045185" cy="1738384"/>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US" sz="1500" dirty="0"/>
              <a:t>High mean accuracy 1.00</a:t>
            </a:r>
          </a:p>
          <a:p>
            <a:pPr marL="285750" indent="-285750">
              <a:buFont typeface="Arial" panose="020B0604020202020204" pitchFamily="34" charset="0"/>
              <a:buChar char="•"/>
            </a:pPr>
            <a:r>
              <a:rPr lang="en-US" sz="1500" dirty="0"/>
              <a:t>Low standard deviation 0.01</a:t>
            </a:r>
          </a:p>
          <a:p>
            <a:pPr marL="285750" indent="-285750">
              <a:buFont typeface="Arial" panose="020B0604020202020204" pitchFamily="34" charset="0"/>
              <a:buChar char="•"/>
            </a:pPr>
            <a:r>
              <a:rPr lang="en-US" sz="1500" dirty="0"/>
              <a:t>Performing consistently well across different subsets</a:t>
            </a:r>
          </a:p>
        </p:txBody>
      </p:sp>
      <p:sp>
        <p:nvSpPr>
          <p:cNvPr id="21" name="Slide Number Placeholder 20">
            <a:extLst>
              <a:ext uri="{FF2B5EF4-FFF2-40B4-BE49-F238E27FC236}">
                <a16:creationId xmlns:a16="http://schemas.microsoft.com/office/drawing/2014/main" id="{0810A48B-C9E6-5EAF-E210-FCA24E53004D}"/>
              </a:ext>
            </a:extLst>
          </p:cNvPr>
          <p:cNvSpPr>
            <a:spLocks noGrp="1"/>
          </p:cNvSpPr>
          <p:nvPr>
            <p:ph type="sldNum" sz="quarter" idx="12"/>
          </p:nvPr>
        </p:nvSpPr>
        <p:spPr/>
        <p:txBody>
          <a:bodyPr/>
          <a:lstStyle/>
          <a:p>
            <a:pPr algn="l"/>
            <a:fld id="{FAEF9944-A4F6-4C59-AEBD-678D6480B8EA}" type="slidenum">
              <a:rPr lang="en-US" smtClean="0"/>
              <a:pPr algn="l"/>
              <a:t>9</a:t>
            </a:fld>
            <a:endParaRPr lang="en-US" dirty="0"/>
          </a:p>
        </p:txBody>
      </p:sp>
    </p:spTree>
    <p:extLst>
      <p:ext uri="{BB962C8B-B14F-4D97-AF65-F5344CB8AC3E}">
        <p14:creationId xmlns:p14="http://schemas.microsoft.com/office/powerpoint/2010/main" val="37736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fade">
                                      <p:cBhvr>
                                        <p:cTn id="27" dur="500"/>
                                        <p:tgtEl>
                                          <p:spTgt spid="1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2" end="2"/>
                                            </p:txEl>
                                          </p:spTgt>
                                        </p:tgtEl>
                                        <p:attrNameLst>
                                          <p:attrName>style.visibility</p:attrName>
                                        </p:attrNameLst>
                                      </p:cBhvr>
                                      <p:to>
                                        <p:strVal val="visible"/>
                                      </p:to>
                                    </p:set>
                                    <p:animEffect transition="in" filter="fade">
                                      <p:cBhvr>
                                        <p:cTn id="32" dur="500"/>
                                        <p:tgtEl>
                                          <p:spTgt spid="1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fade">
                                      <p:cBhvr>
                                        <p:cTn id="47" dur="500"/>
                                        <p:tgtEl>
                                          <p:spTgt spid="2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xEl>
                                              <p:pRg st="1" end="1"/>
                                            </p:txEl>
                                          </p:spTgt>
                                        </p:tgtEl>
                                        <p:attrNameLst>
                                          <p:attrName>style.visibility</p:attrName>
                                        </p:attrNameLst>
                                      </p:cBhvr>
                                      <p:to>
                                        <p:strVal val="visible"/>
                                      </p:to>
                                    </p:set>
                                    <p:animEffect transition="in" filter="fade">
                                      <p:cBhvr>
                                        <p:cTn id="52" dur="500"/>
                                        <p:tgtEl>
                                          <p:spTgt spid="20">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xEl>
                                              <p:pRg st="2" end="2"/>
                                            </p:txEl>
                                          </p:spTgt>
                                        </p:tgtEl>
                                        <p:attrNameLst>
                                          <p:attrName>style.visibility</p:attrName>
                                        </p:attrNameLst>
                                      </p:cBhvr>
                                      <p:to>
                                        <p:strVal val="visible"/>
                                      </p:to>
                                    </p:set>
                                    <p:animEffect transition="in" filter="fade">
                                      <p:cBhvr>
                                        <p:cTn id="5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6" grpId="0" animBg="1"/>
      <p:bldP spid="19" grpId="0" build="p"/>
      <p:bldP spid="20" grpId="0" build="p"/>
    </p:bldLst>
  </p:timing>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1461</TotalTime>
  <Words>526</Words>
  <Application>Microsoft Office PowerPoint</Application>
  <PresentationFormat>Widescreen</PresentationFormat>
  <Paragraphs>60</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Aptos</vt:lpstr>
      <vt:lpstr>Arial</vt:lpstr>
      <vt:lpstr>Corbel</vt:lpstr>
      <vt:lpstr>SketchLinesVTI</vt:lpstr>
      <vt:lpstr>Chronic Kidney Disease Prediction</vt:lpstr>
      <vt:lpstr>Why this study?</vt:lpstr>
      <vt:lpstr>About the dataset</vt:lpstr>
      <vt:lpstr>EDA – Finding Correlations</vt:lpstr>
      <vt:lpstr>EDA – Proportion of Hypertension and Diabetes in CKD</vt:lpstr>
      <vt:lpstr>EDA – Correlation of hypertension and diabetes</vt:lpstr>
      <vt:lpstr>EDA – Check class balance</vt:lpstr>
      <vt:lpstr>Prediction – Ensemble Stacking</vt:lpstr>
      <vt:lpstr>Prediction - Results and interpretation</vt:lpstr>
      <vt:lpstr>Summary of the study</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Nattapan Ngamsutam</dc:creator>
  <cp:lastModifiedBy>Nattapan Ngamsutam</cp:lastModifiedBy>
  <cp:revision>114</cp:revision>
  <dcterms:created xsi:type="dcterms:W3CDTF">2024-07-01T13:35:17Z</dcterms:created>
  <dcterms:modified xsi:type="dcterms:W3CDTF">2024-07-04T06:23:36Z</dcterms:modified>
</cp:coreProperties>
</file>